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59" r:id="rId6"/>
    <p:sldId id="267" r:id="rId7"/>
    <p:sldId id="268" r:id="rId8"/>
    <p:sldId id="264" r:id="rId9"/>
    <p:sldId id="270" r:id="rId10"/>
    <p:sldId id="271" r:id="rId11"/>
    <p:sldId id="265" r:id="rId12"/>
    <p:sldId id="272" r:id="rId13"/>
    <p:sldId id="273" r:id="rId14"/>
    <p:sldId id="263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15">
          <p15:clr>
            <a:srgbClr val="A4A3A4"/>
          </p15:clr>
        </p15:guide>
        <p15:guide id="2" orient="horz" pos="1882">
          <p15:clr>
            <a:srgbClr val="A4A3A4"/>
          </p15:clr>
        </p15:guide>
        <p15:guide id="3" orient="horz" pos="1697">
          <p15:clr>
            <a:srgbClr val="A4A3A4"/>
          </p15:clr>
        </p15:guide>
        <p15:guide id="4" pos="2878">
          <p15:clr>
            <a:srgbClr val="A4A3A4"/>
          </p15:clr>
        </p15:guide>
        <p15:guide id="5" pos="5979">
          <p15:clr>
            <a:srgbClr val="A4A3A4"/>
          </p15:clr>
        </p15:guide>
        <p15:guide id="6" pos="48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/>
    <p:restoredTop sz="95551" autoAdjust="0"/>
  </p:normalViewPr>
  <p:slideViewPr>
    <p:cSldViewPr snapToObjects="1">
      <p:cViewPr>
        <p:scale>
          <a:sx n="125" d="100"/>
          <a:sy n="125" d="100"/>
        </p:scale>
        <p:origin x="216" y="-34"/>
      </p:cViewPr>
      <p:guideLst>
        <p:guide orient="horz" pos="1615"/>
        <p:guide orient="horz" pos="1882"/>
        <p:guide orient="horz" pos="1697"/>
        <p:guide pos="2878"/>
        <p:guide pos="5979"/>
        <p:guide pos="482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3463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41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174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408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40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87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408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408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408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408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817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408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40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4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520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3821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91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4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231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653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6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84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9254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6578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 smtClean="0"/>
              <a:pPr lvl="0">
                <a:defRPr lang="ko-KR" altLang="en-US"/>
              </a:pPr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0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358" y="-16627"/>
            <a:ext cx="9143268" cy="5143500"/>
            <a:chOff x="-2358" y="-16627"/>
            <a:chExt cx="9143268" cy="51435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358" y="-16627"/>
              <a:ext cx="9143268" cy="51435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918675" y="1997530"/>
              <a:ext cx="3305917" cy="64633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600" dirty="0" smtClean="0">
                  <a:latin typeface="나눔고딕"/>
                  <a:ea typeface="나눔고딕"/>
                </a:rPr>
                <a:t>인도</a:t>
              </a:r>
              <a:endParaRPr lang="ko-KR" altLang="en-US" sz="3600" dirty="0">
                <a:latin typeface="나눔고딕"/>
                <a:ea typeface="나눔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871334" y="1419605"/>
              <a:ext cx="5400600" cy="1944242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>
                <a:solidFill>
                  <a:schemeClr val="tx1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4592" y="4479962"/>
              <a:ext cx="2736332" cy="323165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dist">
                <a:defRPr lang="ko-KR" altLang="en-US"/>
              </a:pPr>
              <a:r>
                <a:rPr lang="en-US" altLang="ko-KR" sz="1500" dirty="0" smtClean="0">
                  <a:latin typeface="나눔고딕"/>
                  <a:ea typeface="나눔고딕"/>
                </a:rPr>
                <a:t>2012140053 </a:t>
              </a:r>
              <a:r>
                <a:rPr lang="ko-KR" altLang="en-US" sz="1500" dirty="0" smtClean="0">
                  <a:latin typeface="나눔고딕"/>
                  <a:ea typeface="나눔고딕"/>
                </a:rPr>
                <a:t>박종혁</a:t>
              </a:r>
              <a:endParaRPr lang="en-US" altLang="ko-KR" sz="1500" dirty="0" smtClean="0">
                <a:latin typeface="나눔고딕"/>
                <a:ea typeface="나눔고딕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16317" y="2821676"/>
              <a:ext cx="3239859" cy="40011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2000" dirty="0" smtClean="0">
                  <a:latin typeface="나눔고딕"/>
                  <a:ea typeface="나눔고딕"/>
                </a:rPr>
                <a:t>&lt;</a:t>
              </a:r>
              <a:r>
                <a:rPr lang="ko-KR" altLang="en-US" sz="2000" dirty="0" smtClean="0">
                  <a:latin typeface="나눔고딕"/>
                  <a:ea typeface="나눔고딕"/>
                </a:rPr>
                <a:t>스포츠와 신화</a:t>
              </a:r>
              <a:r>
                <a:rPr lang="en-US" altLang="ko-KR" sz="2000" dirty="0" smtClean="0">
                  <a:latin typeface="나눔고딕"/>
                  <a:ea typeface="나눔고딕"/>
                </a:rPr>
                <a:t>&gt;</a:t>
              </a:r>
              <a:endParaRPr lang="ko-KR" altLang="en-US" sz="2000" dirty="0">
                <a:latin typeface="나눔고딕"/>
                <a:ea typeface="나눔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_x43434200" descr="EMB0000093c330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382" y="620887"/>
            <a:ext cx="5911595" cy="315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395476" y="361824"/>
            <a:ext cx="864156" cy="643338"/>
            <a:chOff x="395476" y="683493"/>
            <a:chExt cx="720091" cy="643338"/>
          </a:xfrm>
        </p:grpSpPr>
        <p:sp>
          <p:nvSpPr>
            <p:cNvPr id="4" name="TextBox 3"/>
            <p:cNvSpPr txBox="1"/>
            <p:nvPr/>
          </p:nvSpPr>
          <p:spPr>
            <a:xfrm>
              <a:off x="395476" y="838042"/>
              <a:ext cx="720090" cy="369332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dist">
                <a:defRPr lang="ko-KR" altLang="en-US"/>
              </a:pP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크리켓</a:t>
              </a:r>
              <a:endParaRPr lang="en-US" altLang="ko-KR" sz="900" b="1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&lt;</a:t>
              </a: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용어 설명</a:t>
              </a: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&gt;</a:t>
              </a:r>
              <a:endParaRPr lang="ko-KR" altLang="en-US" sz="900" b="1" dirty="0">
                <a:solidFill>
                  <a:srgbClr val="077DAD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5477" y="683493"/>
              <a:ext cx="720090" cy="643338"/>
            </a:xfrm>
            <a:prstGeom prst="rect">
              <a:avLst/>
            </a:prstGeom>
            <a:noFill/>
            <a:ln w="12700" algn="ctr">
              <a:solidFill>
                <a:srgbClr val="077DA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9" name="한쪽 모서리가 둥근 사각형 38"/>
          <p:cNvSpPr/>
          <p:nvPr/>
        </p:nvSpPr>
        <p:spPr>
          <a:xfrm>
            <a:off x="-396621" y="-380619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한쪽 모서리가 둥근 사각형 40"/>
          <p:cNvSpPr/>
          <p:nvPr/>
        </p:nvSpPr>
        <p:spPr>
          <a:xfrm>
            <a:off x="-396621" y="4948047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27552" y="795233"/>
            <a:ext cx="4248503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 err="1"/>
              <a:t>스트러글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수비수가 공격수와 접촉하거나 포위해오는 것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79626" y="3778866"/>
            <a:ext cx="4783446" cy="461665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/>
              <a:t>칸트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카바디를</a:t>
            </a:r>
            <a:r>
              <a:rPr lang="ko-KR" altLang="en-US" sz="1200" dirty="0"/>
              <a:t> 계속 외치는 것</a:t>
            </a:r>
          </a:p>
          <a:p>
            <a:pPr fontAlgn="base"/>
            <a:r>
              <a:rPr lang="ko-KR" altLang="en-US" sz="1200" dirty="0" err="1"/>
              <a:t>칸트아웃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카바디</a:t>
            </a:r>
            <a:r>
              <a:rPr lang="ko-KR" altLang="en-US" sz="1200" dirty="0"/>
              <a:t> 소리가 끊기거나 숨을 </a:t>
            </a:r>
            <a:r>
              <a:rPr lang="ko-KR" altLang="en-US" sz="1200" dirty="0" err="1"/>
              <a:t>쉬게되는</a:t>
            </a:r>
            <a:r>
              <a:rPr lang="ko-KR" altLang="en-US" sz="1200" dirty="0"/>
              <a:t> 경우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97612" y="1275606"/>
            <a:ext cx="3765460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 err="1" smtClean="0"/>
              <a:t>스트러글시</a:t>
            </a:r>
            <a:r>
              <a:rPr lang="ko-KR" altLang="en-US" sz="1200" dirty="0" smtClean="0"/>
              <a:t> 공격자는 로비 사용가능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35496" y="4443958"/>
            <a:ext cx="3528392" cy="461665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en-US" altLang="ko-KR" sz="1200" dirty="0"/>
              <a:t>https://www.youtube.com/watch?v=sqJze3rnm4Q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7728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2" grpId="0" animBg="1"/>
      <p:bldP spid="32" grpId="1" animBg="1"/>
      <p:bldP spid="28" grpId="0" animBg="1"/>
      <p:bldP spid="28" grpId="1" animBg="1"/>
      <p:bldP spid="33" grpId="0" animBg="1"/>
      <p:bldP spid="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344523" y="-2036826"/>
            <a:ext cx="11488523" cy="7180326"/>
          </a:xfrm>
          <a:prstGeom prst="rect">
            <a:avLst/>
          </a:prstGeom>
        </p:spPr>
      </p:pic>
      <p:sp>
        <p:nvSpPr>
          <p:cNvPr id="20" name="평행 사변형 19"/>
          <p:cNvSpPr/>
          <p:nvPr/>
        </p:nvSpPr>
        <p:spPr>
          <a:xfrm>
            <a:off x="-1115999" y="0"/>
            <a:ext cx="11664000" cy="5144400"/>
          </a:xfrm>
          <a:prstGeom prst="parallelogram">
            <a:avLst>
              <a:gd name="adj" fmla="val 25000"/>
            </a:avLst>
          </a:prstGeom>
          <a:solidFill>
            <a:schemeClr val="bg1">
              <a:alpha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b="1"/>
          </a:p>
        </p:txBody>
      </p:sp>
      <p:sp>
        <p:nvSpPr>
          <p:cNvPr id="27" name="TextBox 26"/>
          <p:cNvSpPr txBox="1"/>
          <p:nvPr/>
        </p:nvSpPr>
        <p:spPr>
          <a:xfrm>
            <a:off x="3744776" y="2183734"/>
            <a:ext cx="1643282" cy="76944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2400" b="1" dirty="0" smtClean="0">
                <a:solidFill>
                  <a:srgbClr val="3495BB"/>
                </a:solidFill>
                <a:latin typeface="나눔명조"/>
                <a:ea typeface="나눔명조"/>
              </a:rPr>
              <a:t>0</a:t>
            </a:r>
            <a:r>
              <a:rPr lang="en-US" altLang="ko-KR" sz="2400" b="1" dirty="0" smtClean="0">
                <a:solidFill>
                  <a:srgbClr val="3495BB"/>
                </a:solidFill>
                <a:latin typeface="나눔명조"/>
                <a:ea typeface="나눔명조"/>
              </a:rPr>
              <a:t>3</a:t>
            </a:r>
            <a:endParaRPr lang="ko-KR" altLang="en-US" sz="2400" b="1" dirty="0">
              <a:solidFill>
                <a:srgbClr val="3495BB"/>
              </a:solidFill>
              <a:latin typeface="나눔명조"/>
              <a:ea typeface="나눔명조"/>
            </a:endParaRPr>
          </a:p>
          <a:p>
            <a:pPr algn="dist">
              <a:defRPr lang="ko-KR" altLang="en-US"/>
            </a:pPr>
            <a:r>
              <a:rPr lang="ko-KR" altLang="en-US" sz="2000" b="1" dirty="0" smtClean="0">
                <a:solidFill>
                  <a:srgbClr val="3495BB"/>
                </a:solidFill>
                <a:latin typeface="나눔고딕 ExtraBold"/>
                <a:ea typeface="나눔고딕 ExtraBold"/>
              </a:rPr>
              <a:t>-신화</a:t>
            </a:r>
            <a:r>
              <a:rPr lang="en-US" altLang="ko-KR" sz="2000" b="1" dirty="0" smtClean="0">
                <a:solidFill>
                  <a:srgbClr val="3495BB"/>
                </a:solidFill>
                <a:latin typeface="나눔고딕 ExtraBold"/>
                <a:ea typeface="나눔고딕 ExtraBold"/>
              </a:rPr>
              <a:t>-</a:t>
            </a:r>
            <a:endParaRPr lang="ko-KR" altLang="en-US" sz="2000" b="1" dirty="0">
              <a:solidFill>
                <a:srgbClr val="3495BB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63874" y="1776357"/>
            <a:ext cx="2016252" cy="1584193"/>
          </a:xfrm>
          <a:prstGeom prst="rect">
            <a:avLst/>
          </a:prstGeom>
          <a:noFill/>
          <a:ln w="38100" algn="ctr">
            <a:solidFill>
              <a:srgbClr val="077DAD">
                <a:alpha val="8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81383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user\Desktop\이름 없음1212121.png"/>
          <p:cNvPicPr>
            <a:picLocks noChangeAspect="1" noChangeArrowheads="1"/>
          </p:cNvPicPr>
          <p:nvPr/>
        </p:nvPicPr>
        <p:blipFill>
          <a:blip r:embed="rId3" cstate="print"/>
          <a:srcRect l="2621" t="25008" b="18192"/>
          <a:stretch>
            <a:fillRect/>
          </a:stretch>
        </p:blipFill>
        <p:spPr bwMode="auto">
          <a:xfrm>
            <a:off x="-108520" y="-175397"/>
            <a:ext cx="9186600" cy="5004175"/>
          </a:xfrm>
          <a:prstGeom prst="rect">
            <a:avLst/>
          </a:prstGeom>
          <a:noFill/>
        </p:spPr>
      </p:pic>
      <p:grpSp>
        <p:nvGrpSpPr>
          <p:cNvPr id="46" name="그룹 45"/>
          <p:cNvGrpSpPr/>
          <p:nvPr/>
        </p:nvGrpSpPr>
        <p:grpSpPr>
          <a:xfrm>
            <a:off x="395475" y="361824"/>
            <a:ext cx="864157" cy="643338"/>
            <a:chOff x="395475" y="683493"/>
            <a:chExt cx="720092" cy="643338"/>
          </a:xfrm>
        </p:grpSpPr>
        <p:sp>
          <p:nvSpPr>
            <p:cNvPr id="4" name="TextBox 3"/>
            <p:cNvSpPr txBox="1"/>
            <p:nvPr/>
          </p:nvSpPr>
          <p:spPr>
            <a:xfrm>
              <a:off x="395475" y="812102"/>
              <a:ext cx="720090" cy="50783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dist">
                <a:defRPr lang="ko-KR" altLang="en-US"/>
              </a:pP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신화</a:t>
              </a:r>
              <a:endParaRPr lang="en-US" altLang="ko-KR" sz="900" b="1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&lt;</a:t>
              </a: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베다</a:t>
              </a: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&gt;</a:t>
              </a:r>
              <a:endParaRPr lang="en-US" altLang="ko-KR" sz="900" b="1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endParaRPr lang="ko-KR" altLang="en-US" sz="900" b="1" dirty="0">
                <a:solidFill>
                  <a:srgbClr val="077DAD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5477" y="683493"/>
              <a:ext cx="720090" cy="643338"/>
            </a:xfrm>
            <a:prstGeom prst="rect">
              <a:avLst/>
            </a:prstGeom>
            <a:noFill/>
            <a:ln w="12700" algn="ctr">
              <a:solidFill>
                <a:srgbClr val="077DA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9" name="한쪽 모서리가 둥근 사각형 38"/>
          <p:cNvSpPr/>
          <p:nvPr/>
        </p:nvSpPr>
        <p:spPr>
          <a:xfrm>
            <a:off x="-396621" y="-380619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한쪽 모서리가 둥근 사각형 40"/>
          <p:cNvSpPr/>
          <p:nvPr/>
        </p:nvSpPr>
        <p:spPr>
          <a:xfrm>
            <a:off x="-396621" y="4948047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93039" y="218552"/>
            <a:ext cx="8431675" cy="4352925"/>
            <a:chOff x="393039" y="231490"/>
            <a:chExt cx="8431675" cy="4352925"/>
          </a:xfrm>
        </p:grpSpPr>
        <p:sp>
          <p:nvSpPr>
            <p:cNvPr id="17" name="TextBox 16"/>
            <p:cNvSpPr txBox="1"/>
            <p:nvPr/>
          </p:nvSpPr>
          <p:spPr>
            <a:xfrm>
              <a:off x="396833" y="1758390"/>
              <a:ext cx="3997137" cy="646331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en-US" altLang="ko-KR" sz="1200" dirty="0"/>
                <a:t> </a:t>
              </a:r>
              <a:r>
                <a:rPr lang="ko-KR" altLang="en-US" sz="1200" dirty="0" smtClean="0"/>
                <a:t>휘하에 </a:t>
              </a:r>
              <a:r>
                <a:rPr lang="ko-KR" altLang="en-US" sz="1200" dirty="0" err="1" smtClean="0"/>
                <a:t>풍신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마루트를</a:t>
              </a:r>
              <a:r>
                <a:rPr lang="ko-KR" altLang="en-US" sz="1200" dirty="0" smtClean="0"/>
                <a:t> 거느리고 있으며 불교의 수행의 도구 </a:t>
              </a:r>
              <a:r>
                <a:rPr lang="ko-KR" altLang="en-US" sz="1200" dirty="0" err="1" smtClean="0"/>
                <a:t>금강저를</a:t>
              </a:r>
              <a:r>
                <a:rPr lang="ko-KR" altLang="en-US" sz="1200" dirty="0" smtClean="0"/>
                <a:t> 소유하고 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또한 악마 </a:t>
              </a:r>
              <a:r>
                <a:rPr lang="ko-KR" altLang="en-US" sz="1200" dirty="0" err="1" smtClean="0"/>
                <a:t>브리트라와의</a:t>
              </a:r>
              <a:r>
                <a:rPr lang="ko-KR" altLang="en-US" sz="1200" dirty="0" smtClean="0"/>
                <a:t> 전쟁을 통해 물을 얻은 후 인간에게 전달해 줌 </a:t>
              </a:r>
              <a:endParaRPr lang="ko-KR" altLang="en-US" sz="1200" dirty="0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393039" y="231490"/>
              <a:ext cx="8431675" cy="4352925"/>
              <a:chOff x="393039" y="231490"/>
              <a:chExt cx="8431675" cy="435292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393039" y="1203598"/>
                <a:ext cx="3997137" cy="276999"/>
              </a:xfrm>
              <a:prstGeom prst="rect">
                <a:avLst/>
              </a:prstGeom>
              <a:solidFill>
                <a:srgbClr val="077DAD">
                  <a:alpha val="80000"/>
                </a:srgbClr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fontAlgn="base"/>
                <a:r>
                  <a:rPr lang="ko-KR" altLang="en-US" sz="1200" dirty="0" smtClean="0"/>
                  <a:t>⦁ </a:t>
                </a:r>
                <a:r>
                  <a:rPr lang="ko-KR" altLang="en-US" sz="1200" dirty="0" err="1" smtClean="0"/>
                  <a:t>인드라</a:t>
                </a:r>
                <a:r>
                  <a:rPr lang="ko-KR" altLang="en-US" sz="1200" dirty="0" smtClean="0"/>
                  <a:t> </a:t>
                </a:r>
                <a:r>
                  <a:rPr lang="en-US" altLang="ko-KR" sz="1200" dirty="0" smtClean="0"/>
                  <a:t>– </a:t>
                </a:r>
                <a:r>
                  <a:rPr lang="ko-KR" altLang="en-US" sz="1200" dirty="0" smtClean="0"/>
                  <a:t>번개</a:t>
                </a:r>
                <a:r>
                  <a:rPr lang="en-US" altLang="ko-KR" sz="1200" dirty="0" smtClean="0"/>
                  <a:t>, </a:t>
                </a:r>
                <a:r>
                  <a:rPr lang="ko-KR" altLang="en-US" sz="1200" dirty="0" smtClean="0"/>
                  <a:t>무용의 신</a:t>
                </a:r>
                <a:endParaRPr lang="ko-KR" altLang="en-US" sz="1200" dirty="0"/>
              </a:p>
            </p:txBody>
          </p: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31490"/>
                <a:ext cx="3676650" cy="4352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8" name="그룹 7"/>
          <p:cNvGrpSpPr/>
          <p:nvPr/>
        </p:nvGrpSpPr>
        <p:grpSpPr>
          <a:xfrm>
            <a:off x="382579" y="231496"/>
            <a:ext cx="8442135" cy="4381500"/>
            <a:chOff x="382579" y="231496"/>
            <a:chExt cx="8442135" cy="4381500"/>
          </a:xfrm>
        </p:grpSpPr>
        <p:grpSp>
          <p:nvGrpSpPr>
            <p:cNvPr id="3" name="그룹 2"/>
            <p:cNvGrpSpPr/>
            <p:nvPr/>
          </p:nvGrpSpPr>
          <p:grpSpPr>
            <a:xfrm>
              <a:off x="382579" y="231496"/>
              <a:ext cx="8442135" cy="4381500"/>
              <a:chOff x="382579" y="231496"/>
              <a:chExt cx="8442135" cy="4381500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82579" y="1204392"/>
                <a:ext cx="3993627" cy="276999"/>
              </a:xfrm>
              <a:prstGeom prst="rect">
                <a:avLst/>
              </a:prstGeom>
              <a:solidFill>
                <a:srgbClr val="077DAD">
                  <a:alpha val="80000"/>
                </a:srgbClr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fontAlgn="base"/>
                <a:r>
                  <a:rPr lang="ko-KR" altLang="en-US" sz="1200" dirty="0"/>
                  <a:t>⦁ </a:t>
                </a:r>
                <a:r>
                  <a:rPr lang="ko-KR" altLang="en-US" sz="1200" dirty="0" err="1" smtClean="0"/>
                  <a:t>아그니</a:t>
                </a:r>
                <a:r>
                  <a:rPr lang="ko-KR" altLang="en-US" sz="1200" dirty="0" smtClean="0"/>
                  <a:t> </a:t>
                </a:r>
                <a:r>
                  <a:rPr lang="en-US" altLang="ko-KR" sz="1200" dirty="0" smtClean="0"/>
                  <a:t>– </a:t>
                </a:r>
                <a:r>
                  <a:rPr lang="ko-KR" altLang="en-US" sz="1200" dirty="0" smtClean="0"/>
                  <a:t>불의 신</a:t>
                </a:r>
                <a:endParaRPr lang="ko-KR" altLang="en-US" sz="1200" dirty="0"/>
              </a:p>
            </p:txBody>
          </p:sp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64" y="231496"/>
                <a:ext cx="3676650" cy="4381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413015" y="1930117"/>
              <a:ext cx="3993627" cy="276999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제물로 바쳐진 것을 불을 통해 운반함</a:t>
              </a:r>
              <a:endParaRPr lang="ko-KR" altLang="en-US" sz="12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89378" y="255112"/>
            <a:ext cx="8451862" cy="4329303"/>
            <a:chOff x="389378" y="255112"/>
            <a:chExt cx="8451862" cy="4329303"/>
          </a:xfrm>
        </p:grpSpPr>
        <p:grpSp>
          <p:nvGrpSpPr>
            <p:cNvPr id="6" name="그룹 5"/>
            <p:cNvGrpSpPr/>
            <p:nvPr/>
          </p:nvGrpSpPr>
          <p:grpSpPr>
            <a:xfrm>
              <a:off x="423719" y="255112"/>
              <a:ext cx="8417521" cy="4329303"/>
              <a:chOff x="407193" y="255112"/>
              <a:chExt cx="8417521" cy="432930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07193" y="1204392"/>
                <a:ext cx="3997257" cy="276999"/>
              </a:xfrm>
              <a:prstGeom prst="rect">
                <a:avLst/>
              </a:prstGeom>
              <a:solidFill>
                <a:srgbClr val="077DAD">
                  <a:alpha val="80000"/>
                </a:srgbClr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fontAlgn="base"/>
                <a:r>
                  <a:rPr lang="ko-KR" altLang="en-US" sz="1200" dirty="0"/>
                  <a:t>⦁ </a:t>
                </a:r>
                <a:r>
                  <a:rPr lang="ko-KR" altLang="en-US" sz="1200" dirty="0" smtClean="0"/>
                  <a:t>바르나 </a:t>
                </a:r>
                <a:r>
                  <a:rPr lang="en-US" altLang="ko-KR" sz="1200" dirty="0" smtClean="0"/>
                  <a:t>– </a:t>
                </a:r>
                <a:r>
                  <a:rPr lang="ko-KR" altLang="en-US" sz="1200" dirty="0" smtClean="0"/>
                  <a:t>율법의 </a:t>
                </a:r>
                <a:r>
                  <a:rPr lang="ko-KR" altLang="en-US" sz="1200" dirty="0"/>
                  <a:t>신 </a:t>
                </a:r>
              </a:p>
            </p:txBody>
          </p:sp>
          <p:pic>
            <p:nvPicPr>
              <p:cNvPr id="6148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5975" y="255112"/>
                <a:ext cx="3868739" cy="4329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389378" y="1745452"/>
              <a:ext cx="3997257" cy="1200329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인륜의 신 </a:t>
              </a:r>
              <a:r>
                <a:rPr lang="ko-KR" altLang="en-US" sz="1200" dirty="0" err="1" smtClean="0"/>
                <a:t>리타를</a:t>
              </a:r>
              <a:r>
                <a:rPr lang="ko-KR" altLang="en-US" sz="1200" dirty="0" smtClean="0"/>
                <a:t> 거느리고 인간의 일월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사계를 </a:t>
              </a:r>
              <a:r>
                <a:rPr lang="ko-KR" altLang="en-US" sz="1200" dirty="0" err="1" smtClean="0"/>
                <a:t>감시한후</a:t>
              </a:r>
              <a:r>
                <a:rPr lang="ko-KR" altLang="en-US" sz="1200" dirty="0" smtClean="0"/>
                <a:t> 동아줄로 벌을 내림 또한 계약의 신 </a:t>
              </a:r>
              <a:r>
                <a:rPr lang="ko-KR" altLang="en-US" sz="1200" dirty="0" err="1" smtClean="0"/>
                <a:t>미트라와</a:t>
              </a:r>
              <a:r>
                <a:rPr lang="ko-KR" altLang="en-US" sz="1200" dirty="0" smtClean="0"/>
                <a:t> 관대함의 신 </a:t>
              </a:r>
              <a:r>
                <a:rPr lang="ko-KR" altLang="en-US" sz="1200" dirty="0" err="1" smtClean="0"/>
                <a:t>아리마만과</a:t>
              </a:r>
              <a:r>
                <a:rPr lang="ko-KR" altLang="en-US" sz="1200" dirty="0" smtClean="0"/>
                <a:t> 함께 </a:t>
              </a:r>
              <a:r>
                <a:rPr lang="ko-KR" altLang="en-US" sz="1200" dirty="0" err="1" smtClean="0"/>
                <a:t>아디티야의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대신으로 불린다</a:t>
              </a:r>
              <a:r>
                <a:rPr lang="en-US" altLang="ko-KR" sz="1200" dirty="0" smtClean="0"/>
                <a:t>.</a:t>
              </a:r>
            </a:p>
            <a:p>
              <a:pPr fontAlgn="base"/>
              <a:r>
                <a:rPr lang="ko-KR" altLang="en-US" sz="1200" dirty="0" smtClean="0"/>
                <a:t>여기서 </a:t>
              </a:r>
              <a:r>
                <a:rPr lang="ko-KR" altLang="en-US" sz="1200" dirty="0" err="1" smtClean="0"/>
                <a:t>아디티야는</a:t>
              </a:r>
              <a:r>
                <a:rPr lang="ko-KR" altLang="en-US" sz="1200" dirty="0" smtClean="0"/>
                <a:t> 창조주 </a:t>
              </a:r>
              <a:r>
                <a:rPr lang="ko-KR" altLang="en-US" sz="1200" dirty="0" err="1" smtClean="0"/>
                <a:t>브라흐마의</a:t>
              </a:r>
              <a:r>
                <a:rPr lang="ko-KR" altLang="en-US" sz="1200" dirty="0" smtClean="0"/>
                <a:t> 아들 </a:t>
              </a:r>
              <a:r>
                <a:rPr lang="ko-KR" altLang="en-US" sz="1200" dirty="0" err="1" smtClean="0"/>
                <a:t>다크샤의</a:t>
              </a:r>
              <a:r>
                <a:rPr lang="ko-KR" altLang="en-US" sz="1200" dirty="0" smtClean="0"/>
                <a:t> 아들 </a:t>
              </a:r>
              <a:r>
                <a:rPr lang="ko-KR" altLang="en-US" sz="1200" dirty="0" err="1" smtClean="0"/>
                <a:t>카샤파의</a:t>
              </a:r>
              <a:r>
                <a:rPr lang="ko-KR" altLang="en-US" sz="1200" dirty="0" smtClean="0"/>
                <a:t> 아내인 </a:t>
              </a:r>
              <a:r>
                <a:rPr lang="ko-KR" altLang="en-US" sz="1200" dirty="0" err="1" smtClean="0"/>
                <a:t>아디티</a:t>
              </a:r>
              <a:r>
                <a:rPr lang="en-US" altLang="ko-KR" sz="1200" dirty="0" smtClean="0"/>
                <a:t>(</a:t>
              </a:r>
              <a:r>
                <a:rPr lang="ko-KR" altLang="en-US" sz="1200" dirty="0" smtClean="0"/>
                <a:t>영원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 무한</a:t>
              </a:r>
              <a:r>
                <a:rPr lang="en-US" altLang="ko-KR" sz="1200" dirty="0" smtClean="0"/>
                <a:t>)</a:t>
              </a:r>
              <a:r>
                <a:rPr lang="ko-KR" altLang="en-US" sz="1200" dirty="0" smtClean="0"/>
                <a:t>를 </a:t>
              </a:r>
              <a:r>
                <a:rPr lang="ko-KR" altLang="en-US" sz="1200" dirty="0" err="1" smtClean="0"/>
                <a:t>어머니롤</a:t>
              </a:r>
              <a:r>
                <a:rPr lang="ko-KR" altLang="en-US" sz="1200" dirty="0" smtClean="0"/>
                <a:t> 둔</a:t>
              </a:r>
              <a:r>
                <a:rPr lang="en-US" altLang="ko-KR" sz="1200" dirty="0" smtClean="0"/>
                <a:t>12</a:t>
              </a:r>
              <a:r>
                <a:rPr lang="ko-KR" altLang="en-US" sz="1200" dirty="0" smtClean="0"/>
                <a:t>신들을 말한다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89378" y="1195029"/>
            <a:ext cx="4031598" cy="2527978"/>
            <a:chOff x="389378" y="1195029"/>
            <a:chExt cx="4031598" cy="2527978"/>
          </a:xfrm>
        </p:grpSpPr>
        <p:sp>
          <p:nvSpPr>
            <p:cNvPr id="25" name="TextBox 24"/>
            <p:cNvSpPr txBox="1"/>
            <p:nvPr/>
          </p:nvSpPr>
          <p:spPr>
            <a:xfrm>
              <a:off x="389378" y="1195029"/>
              <a:ext cx="3997257" cy="830997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ko-KR" altLang="en-US" sz="1200" dirty="0"/>
                <a:t>⦁ </a:t>
              </a:r>
              <a:r>
                <a:rPr lang="ko-KR" altLang="en-US" sz="1200" dirty="0" smtClean="0"/>
                <a:t>그 밖의 신</a:t>
              </a:r>
              <a:endParaRPr lang="en-US" altLang="ko-KR" sz="1200" dirty="0" smtClean="0"/>
            </a:p>
            <a:p>
              <a:pPr fontAlgn="base"/>
              <a:r>
                <a:rPr lang="ko-KR" altLang="en-US" sz="1200" dirty="0" smtClean="0"/>
                <a:t>태양을 담당하는 </a:t>
              </a:r>
              <a:r>
                <a:rPr lang="ko-KR" altLang="en-US" sz="1200" dirty="0" err="1" smtClean="0"/>
                <a:t>수르야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사비트리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푸샨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비수뉴</a:t>
              </a:r>
              <a:endParaRPr lang="en-US" altLang="ko-KR" sz="1200" dirty="0" smtClean="0"/>
            </a:p>
            <a:p>
              <a:pPr fontAlgn="base"/>
              <a:r>
                <a:rPr lang="ko-KR" altLang="en-US" sz="1200" dirty="0" smtClean="0"/>
                <a:t>여신 </a:t>
              </a:r>
              <a:r>
                <a:rPr lang="en-US" altLang="ko-KR" sz="1200" dirty="0" smtClean="0"/>
                <a:t>=&gt; </a:t>
              </a:r>
              <a:r>
                <a:rPr lang="ko-KR" altLang="en-US" sz="1200" dirty="0" smtClean="0"/>
                <a:t>언변의 신 </a:t>
              </a:r>
              <a:r>
                <a:rPr lang="ko-KR" altLang="en-US" sz="1200" dirty="0" err="1" smtClean="0"/>
                <a:t>바치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대지의 신 </a:t>
              </a:r>
              <a:r>
                <a:rPr lang="ko-KR" altLang="en-US" sz="1200" dirty="0" err="1" smtClean="0"/>
                <a:t>푸리티바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밤의신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라트니</a:t>
              </a:r>
              <a:r>
                <a:rPr lang="ko-KR" altLang="en-US" sz="1200" dirty="0" smtClean="0"/>
                <a:t> 등이 있다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3719" y="3076676"/>
              <a:ext cx="3997257" cy="646331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ko-KR" altLang="en-US" sz="1200" dirty="0"/>
                <a:t>⦁ </a:t>
              </a:r>
              <a:r>
                <a:rPr lang="ko-KR" altLang="en-US" sz="1200" dirty="0" smtClean="0"/>
                <a:t>베다 신화는 그리스 </a:t>
              </a:r>
              <a:r>
                <a:rPr lang="ko-KR" altLang="en-US" sz="1200" dirty="0" err="1" smtClean="0"/>
                <a:t>신화아는</a:t>
              </a:r>
              <a:r>
                <a:rPr lang="ko-KR" altLang="en-US" sz="1200" dirty="0" smtClean="0"/>
                <a:t> 다르게 종교적 색이 매우 강하며 각각의 신들의 독립성이 강해 신들 간의 친족관계가 모호하고 </a:t>
              </a:r>
              <a:r>
                <a:rPr lang="ko-KR" altLang="en-US" sz="1200" dirty="0" err="1" smtClean="0"/>
                <a:t>알수</a:t>
              </a:r>
              <a:r>
                <a:rPr lang="ko-KR" altLang="en-US" sz="1200" dirty="0" smtClean="0"/>
                <a:t> 없는 경우가 많다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872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user\Desktop\이름 없음1212121.png"/>
          <p:cNvPicPr>
            <a:picLocks noChangeAspect="1" noChangeArrowheads="1"/>
          </p:cNvPicPr>
          <p:nvPr/>
        </p:nvPicPr>
        <p:blipFill>
          <a:blip r:embed="rId3" cstate="print"/>
          <a:srcRect l="2621" t="25008" b="18192"/>
          <a:stretch>
            <a:fillRect/>
          </a:stretch>
        </p:blipFill>
        <p:spPr bwMode="auto">
          <a:xfrm>
            <a:off x="-108520" y="-175397"/>
            <a:ext cx="9186600" cy="5004175"/>
          </a:xfrm>
          <a:prstGeom prst="rect">
            <a:avLst/>
          </a:prstGeom>
          <a:noFill/>
        </p:spPr>
      </p:pic>
      <p:grpSp>
        <p:nvGrpSpPr>
          <p:cNvPr id="46" name="그룹 45"/>
          <p:cNvGrpSpPr/>
          <p:nvPr/>
        </p:nvGrpSpPr>
        <p:grpSpPr>
          <a:xfrm>
            <a:off x="395475" y="361824"/>
            <a:ext cx="864157" cy="643338"/>
            <a:chOff x="395475" y="683493"/>
            <a:chExt cx="720092" cy="643338"/>
          </a:xfrm>
        </p:grpSpPr>
        <p:sp>
          <p:nvSpPr>
            <p:cNvPr id="4" name="TextBox 3"/>
            <p:cNvSpPr txBox="1"/>
            <p:nvPr/>
          </p:nvSpPr>
          <p:spPr>
            <a:xfrm>
              <a:off x="395475" y="812102"/>
              <a:ext cx="720090" cy="50783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dist">
                <a:defRPr lang="ko-KR" altLang="en-US"/>
              </a:pP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신화</a:t>
              </a:r>
              <a:endParaRPr lang="en-US" altLang="ko-KR" sz="900" b="1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&lt;</a:t>
              </a: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힌두교</a:t>
              </a: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&gt;</a:t>
              </a:r>
              <a:endParaRPr lang="en-US" altLang="ko-KR" sz="900" b="1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endParaRPr lang="ko-KR" altLang="en-US" sz="900" b="1" dirty="0">
                <a:solidFill>
                  <a:srgbClr val="077DAD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5477" y="683493"/>
              <a:ext cx="720090" cy="643338"/>
            </a:xfrm>
            <a:prstGeom prst="rect">
              <a:avLst/>
            </a:prstGeom>
            <a:noFill/>
            <a:ln w="12700" algn="ctr">
              <a:solidFill>
                <a:srgbClr val="077DA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9" name="한쪽 모서리가 둥근 사각형 38"/>
          <p:cNvSpPr/>
          <p:nvPr/>
        </p:nvSpPr>
        <p:spPr>
          <a:xfrm>
            <a:off x="-396621" y="-380619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한쪽 모서리가 둥근 사각형 40"/>
          <p:cNvSpPr/>
          <p:nvPr/>
        </p:nvSpPr>
        <p:spPr>
          <a:xfrm>
            <a:off x="-396621" y="4948047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3039" y="209939"/>
            <a:ext cx="8391295" cy="4578724"/>
            <a:chOff x="393039" y="209939"/>
            <a:chExt cx="8391295" cy="4578724"/>
          </a:xfrm>
        </p:grpSpPr>
        <p:sp>
          <p:nvSpPr>
            <p:cNvPr id="13" name="TextBox 12"/>
            <p:cNvSpPr txBox="1"/>
            <p:nvPr/>
          </p:nvSpPr>
          <p:spPr>
            <a:xfrm>
              <a:off x="393039" y="1203598"/>
              <a:ext cx="4861993" cy="276999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ko-KR" altLang="en-US" sz="1200" dirty="0" smtClean="0"/>
                <a:t>⦁ </a:t>
              </a:r>
              <a:r>
                <a:rPr lang="ko-KR" altLang="en-US" sz="1200" dirty="0" err="1" smtClean="0"/>
                <a:t>브라흐미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– </a:t>
              </a:r>
              <a:r>
                <a:rPr lang="ko-KR" altLang="en-US" sz="1200" dirty="0" smtClean="0"/>
                <a:t>창조의 신 </a:t>
              </a:r>
              <a:endParaRPr lang="ko-KR" altLang="en-US" sz="1200" dirty="0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108" y="209939"/>
              <a:ext cx="3240226" cy="4578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09546" y="1743658"/>
              <a:ext cx="4861993" cy="461665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힌두교에서 가장 높은 신으로 이름뿐이며 신자를 모으는 일이 없어 신자가 없다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3039" y="195453"/>
            <a:ext cx="8309470" cy="4536537"/>
            <a:chOff x="393039" y="195453"/>
            <a:chExt cx="8309470" cy="4536537"/>
          </a:xfrm>
        </p:grpSpPr>
        <p:sp>
          <p:nvSpPr>
            <p:cNvPr id="20" name="TextBox 19"/>
            <p:cNvSpPr txBox="1"/>
            <p:nvPr/>
          </p:nvSpPr>
          <p:spPr>
            <a:xfrm>
              <a:off x="393039" y="1203598"/>
              <a:ext cx="4857723" cy="276999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ko-KR" altLang="en-US" sz="1200" dirty="0"/>
                <a:t>⦁ </a:t>
              </a:r>
              <a:r>
                <a:rPr lang="ko-KR" altLang="en-US" sz="1200" dirty="0" err="1" smtClean="0"/>
                <a:t>비슈누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– </a:t>
              </a:r>
              <a:r>
                <a:rPr lang="ko-KR" altLang="en-US" sz="1200" dirty="0" smtClean="0"/>
                <a:t>유지의 신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546" y="1743658"/>
              <a:ext cx="4932548" cy="646331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en-US" altLang="ko-KR" sz="1200" dirty="0" smtClean="0"/>
                <a:t> 2</a:t>
              </a:r>
              <a:r>
                <a:rPr lang="ko-KR" altLang="en-US" sz="1200" dirty="0" smtClean="0"/>
                <a:t>대 종파 중 하나를 가지고 있는 신으로 난세에 하늘에서 내려와 인수의 형상으로 불의를 무찌르고 올바른 질서를 회복시킨 뒤 하늘로 돌아감</a:t>
              </a:r>
              <a:endParaRPr lang="ko-KR" altLang="en-US" sz="1200" dirty="0"/>
            </a:p>
          </p:txBody>
        </p:sp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423" y="195453"/>
              <a:ext cx="3137086" cy="4536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412438" y="234680"/>
            <a:ext cx="8290071" cy="4594098"/>
            <a:chOff x="412438" y="234680"/>
            <a:chExt cx="8290071" cy="4594098"/>
          </a:xfrm>
        </p:grpSpPr>
        <p:sp>
          <p:nvSpPr>
            <p:cNvPr id="19" name="TextBox 18"/>
            <p:cNvSpPr txBox="1"/>
            <p:nvPr/>
          </p:nvSpPr>
          <p:spPr>
            <a:xfrm>
              <a:off x="444751" y="1203598"/>
              <a:ext cx="4862138" cy="276999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ko-KR" altLang="en-US" sz="1200" dirty="0"/>
                <a:t>⦁ </a:t>
              </a:r>
              <a:r>
                <a:rPr lang="ko-KR" altLang="en-US" sz="1200" dirty="0" smtClean="0"/>
                <a:t>시바 </a:t>
              </a:r>
              <a:r>
                <a:rPr lang="en-US" altLang="ko-KR" sz="1200" dirty="0" smtClean="0"/>
                <a:t>– </a:t>
              </a:r>
              <a:r>
                <a:rPr lang="ko-KR" altLang="en-US" sz="1200" dirty="0" smtClean="0"/>
                <a:t>파괴의 신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2438" y="1770892"/>
              <a:ext cx="4862138" cy="646331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ko-KR" altLang="en-US" sz="1200" dirty="0" smtClean="0"/>
                <a:t> 역시 </a:t>
              </a:r>
              <a:r>
                <a:rPr lang="en-US" altLang="ko-KR" sz="1200" dirty="0" smtClean="0"/>
                <a:t>2</a:t>
              </a:r>
              <a:r>
                <a:rPr lang="ko-KR" altLang="en-US" sz="1200" dirty="0" smtClean="0"/>
                <a:t>대 종파 중 하나를 가진 신으로 요괴와 괴물의 우두머리이다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화장터를 방황하며 시체의 재를 바르고 코끼리 가죽을 걸친 것으로 묘사된다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809" y="234680"/>
              <a:ext cx="3187700" cy="45940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448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-2344523" y="-2036890"/>
            <a:ext cx="11488523" cy="7180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0359" y="2151317"/>
            <a:ext cx="1643282" cy="4924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600" b="1" dirty="0" err="1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QnA</a:t>
            </a:r>
            <a:endParaRPr lang="ko-KR" altLang="en-US" sz="2600" b="1" dirty="0"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74" y="1419605"/>
            <a:ext cx="2016252" cy="1944242"/>
          </a:xfrm>
          <a:prstGeom prst="rect">
            <a:avLst/>
          </a:prstGeom>
          <a:noFill/>
          <a:ln w="38100"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5893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repeatCount="0" accel="50000" decel="5000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indefinite"/>
                                  </p:iterate>
                                  <p:childTnLst>
                                    <p:animMotion origin="layout" path="M 0 0  L 0.25 0.3331  E" pathEditMode="relative" ptsTypes="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344523" y="-2036826"/>
            <a:ext cx="11488523" cy="7180326"/>
          </a:xfrm>
          <a:prstGeom prst="rect">
            <a:avLst/>
          </a:prstGeom>
        </p:spPr>
      </p:pic>
      <p:sp>
        <p:nvSpPr>
          <p:cNvPr id="20" name="평행 사변형 19"/>
          <p:cNvSpPr/>
          <p:nvPr/>
        </p:nvSpPr>
        <p:spPr>
          <a:xfrm>
            <a:off x="5395722" y="0"/>
            <a:ext cx="7704964" cy="5143500"/>
          </a:xfrm>
          <a:prstGeom prst="parallelogram">
            <a:avLst>
              <a:gd name="adj" fmla="val 25000"/>
            </a:avLst>
          </a:prstGeom>
          <a:solidFill>
            <a:schemeClr val="bg1">
              <a:alpha val="5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6681510" y="1296826"/>
            <a:ext cx="2189814" cy="5232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2800" b="1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- 목 차 </a:t>
            </a:r>
            <a:r>
              <a:rPr lang="en-US" altLang="ko-KR" sz="2800" b="1" dirty="0" smtClean="0">
                <a:solidFill>
                  <a:schemeClr val="bg1"/>
                </a:solidFill>
                <a:latin typeface="나눔고딕 ExtraBold"/>
                <a:ea typeface="나눔고딕 ExtraBold"/>
              </a:rPr>
              <a:t>-</a:t>
            </a:r>
            <a:endParaRPr lang="ko-KR" altLang="en-US" sz="2800" b="1" dirty="0">
              <a:solidFill>
                <a:schemeClr val="bg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1510" y="1948243"/>
            <a:ext cx="107914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400" b="0" i="0" u="none" kern="1200" spc="-100" baseline="0" dirty="0">
                <a:solidFill>
                  <a:schemeClr val="bg1"/>
                </a:solidFill>
                <a:latin typeface="나눔고딕"/>
                <a:ea typeface="나눔고딕"/>
              </a:rPr>
              <a:t></a:t>
            </a:r>
            <a:r>
              <a:rPr lang="ko-KR" altLang="en-US" sz="1700" b="0" i="0" u="none" kern="1200" spc="-100" baseline="0" dirty="0">
                <a:solidFill>
                  <a:srgbClr val="077DAD"/>
                </a:solidFill>
                <a:latin typeface="나눔고딕"/>
                <a:ea typeface="나눔고딕"/>
              </a:rPr>
              <a:t> </a:t>
            </a:r>
            <a:r>
              <a:rPr lang="ko-KR" altLang="en-US" sz="1700" b="0" i="0" u="none" kern="1200" spc="-100" baseline="0" dirty="0" smtClean="0">
                <a:solidFill>
                  <a:srgbClr val="077DAD"/>
                </a:solidFill>
                <a:latin typeface="나눔고딕"/>
                <a:ea typeface="나눔고딕"/>
              </a:rPr>
              <a:t>- </a:t>
            </a:r>
            <a:r>
              <a:rPr lang="ko-KR" altLang="en-US" sz="1700" b="0" i="0" u="none" kern="1200" spc="-100" baseline="0" dirty="0" smtClean="0">
                <a:solidFill>
                  <a:srgbClr val="077DAD"/>
                </a:solidFill>
                <a:latin typeface="나눔고딕"/>
                <a:ea typeface="나눔고딕"/>
              </a:rPr>
              <a:t>크리켓</a:t>
            </a:r>
            <a:endParaRPr lang="ko-KR" altLang="en-US" sz="1700" b="0" i="0" u="none" kern="1200" spc="-100" baseline="0" dirty="0">
              <a:solidFill>
                <a:srgbClr val="077DAD"/>
              </a:solidFill>
              <a:latin typeface="나눔고딕"/>
              <a:ea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47866" y="2388298"/>
            <a:ext cx="112723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400" b="0" i="0" u="none" kern="1200" spc="-100" baseline="0" dirty="0">
                <a:solidFill>
                  <a:schemeClr val="bg1"/>
                </a:solidFill>
                <a:latin typeface="나눔고딕"/>
                <a:ea typeface="나눔고딕"/>
              </a:rPr>
              <a:t></a:t>
            </a:r>
            <a:r>
              <a:rPr lang="ko-KR" altLang="en-US" sz="1700" b="0" i="0" u="none" kern="1200" spc="-100" baseline="0" dirty="0">
                <a:solidFill>
                  <a:srgbClr val="077DAD"/>
                </a:solidFill>
                <a:latin typeface="나눔고딕"/>
                <a:ea typeface="나눔고딕"/>
              </a:rPr>
              <a:t> </a:t>
            </a:r>
            <a:r>
              <a:rPr lang="ko-KR" altLang="en-US" sz="1700" spc="-100" dirty="0">
                <a:solidFill>
                  <a:srgbClr val="077DAD"/>
                </a:solidFill>
                <a:latin typeface="나눔고딕"/>
                <a:ea typeface="나눔고딕"/>
              </a:rPr>
              <a:t>- </a:t>
            </a:r>
            <a:r>
              <a:rPr lang="ko-KR" altLang="en-US" sz="1700" spc="-100" dirty="0" err="1" smtClean="0">
                <a:solidFill>
                  <a:srgbClr val="077DAD"/>
                </a:solidFill>
                <a:latin typeface="나눔고딕"/>
                <a:ea typeface="나눔고딕"/>
              </a:rPr>
              <a:t>카바디</a:t>
            </a:r>
            <a:r>
              <a:rPr lang="ko-KR" altLang="en-US" sz="1700" spc="-100" dirty="0" smtClean="0">
                <a:solidFill>
                  <a:srgbClr val="077DAD"/>
                </a:solidFill>
                <a:latin typeface="나눔고딕"/>
                <a:ea typeface="나눔고딕"/>
              </a:rPr>
              <a:t> </a:t>
            </a:r>
            <a:endParaRPr lang="ko-KR" altLang="en-US" sz="1700" b="0" i="0" u="none" kern="1200" spc="-100" baseline="0" dirty="0">
              <a:solidFill>
                <a:srgbClr val="077DAD"/>
              </a:solidFill>
              <a:latin typeface="나눔고딕"/>
              <a:ea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3848" y="2844927"/>
            <a:ext cx="93487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400" b="0" i="0" u="none" kern="1200" spc="-100" baseline="0" dirty="0">
                <a:solidFill>
                  <a:schemeClr val="bg1"/>
                </a:solidFill>
                <a:latin typeface="나눔고딕"/>
                <a:ea typeface="나눔고딕"/>
              </a:rPr>
              <a:t></a:t>
            </a:r>
            <a:r>
              <a:rPr lang="ko-KR" altLang="en-US" sz="1700" b="0" i="0" u="none" kern="1200" spc="-100" baseline="0" dirty="0">
                <a:solidFill>
                  <a:srgbClr val="077DAD"/>
                </a:solidFill>
                <a:latin typeface="나눔고딕"/>
                <a:ea typeface="나눔고딕"/>
              </a:rPr>
              <a:t> </a:t>
            </a:r>
            <a:r>
              <a:rPr lang="ko-KR" altLang="en-US" sz="1700" spc="-100" dirty="0">
                <a:solidFill>
                  <a:srgbClr val="077DAD"/>
                </a:solidFill>
                <a:latin typeface="나눔고딕"/>
                <a:ea typeface="나눔고딕"/>
              </a:rPr>
              <a:t>- </a:t>
            </a:r>
            <a:r>
              <a:rPr lang="ko-KR" altLang="en-US" sz="1700" spc="-100" dirty="0" smtClean="0">
                <a:solidFill>
                  <a:srgbClr val="077DAD"/>
                </a:solidFill>
                <a:latin typeface="나눔고딕"/>
                <a:ea typeface="나눔고딕"/>
              </a:rPr>
              <a:t>신화 </a:t>
            </a:r>
            <a:endParaRPr lang="ko-KR" altLang="en-US" sz="1700" b="0" i="0" u="none" kern="1200" spc="-100" baseline="0" dirty="0">
              <a:solidFill>
                <a:srgbClr val="077DAD"/>
              </a:solidFill>
              <a:latin typeface="나눔고딕"/>
              <a:ea typeface="나눔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59830" y="3284982"/>
            <a:ext cx="97334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400" b="0" i="0" u="none" kern="1200" spc="-100" baseline="0" dirty="0">
                <a:solidFill>
                  <a:schemeClr val="bg1"/>
                </a:solidFill>
                <a:latin typeface="나눔고딕"/>
                <a:ea typeface="나눔고딕"/>
              </a:rPr>
              <a:t></a:t>
            </a:r>
            <a:r>
              <a:rPr lang="ko-KR" altLang="en-US" sz="1700" b="0" i="0" u="none" kern="1200" spc="-100" baseline="0" dirty="0">
                <a:solidFill>
                  <a:srgbClr val="077DAD"/>
                </a:solidFill>
                <a:latin typeface="나눔고딕"/>
                <a:ea typeface="나눔고딕"/>
              </a:rPr>
              <a:t> </a:t>
            </a:r>
            <a:r>
              <a:rPr lang="ko-KR" altLang="en-US" sz="1700" spc="-100" dirty="0" smtClean="0">
                <a:solidFill>
                  <a:srgbClr val="077DAD"/>
                </a:solidFill>
                <a:latin typeface="나눔고딕"/>
                <a:ea typeface="나눔고딕"/>
              </a:rPr>
              <a:t>- </a:t>
            </a:r>
            <a:r>
              <a:rPr lang="en-US" altLang="ko-KR" sz="1700" spc="-100" dirty="0" err="1" smtClean="0">
                <a:solidFill>
                  <a:srgbClr val="077DAD"/>
                </a:solidFill>
                <a:latin typeface="나눔고딕"/>
                <a:ea typeface="나눔고딕"/>
              </a:rPr>
              <a:t>QnA</a:t>
            </a:r>
            <a:r>
              <a:rPr lang="ko-KR" altLang="en-US" sz="1700" spc="-100" dirty="0" smtClean="0">
                <a:solidFill>
                  <a:srgbClr val="077DAD"/>
                </a:solidFill>
                <a:latin typeface="나눔고딕"/>
                <a:ea typeface="나눔고딕"/>
              </a:rPr>
              <a:t> </a:t>
            </a:r>
            <a:endParaRPr lang="ko-KR" altLang="en-US" sz="1700" spc="-100" dirty="0">
              <a:solidFill>
                <a:srgbClr val="077DAD"/>
              </a:solidFill>
              <a:latin typeface="나눔고딕"/>
              <a:ea typeface="나눔고딕"/>
            </a:endParaRPr>
          </a:p>
          <a:p>
            <a:pPr>
              <a:defRPr lang="ko-KR" altLang="en-US"/>
            </a:pPr>
            <a:r>
              <a:rPr lang="ko-KR" altLang="en-US" sz="1700" b="0" i="0" u="none" kern="1200" spc="-100" baseline="0" dirty="0" smtClean="0">
                <a:solidFill>
                  <a:srgbClr val="077DAD"/>
                </a:solidFill>
                <a:latin typeface="나눔고딕"/>
                <a:ea typeface="나눔고딕"/>
              </a:rPr>
              <a:t> </a:t>
            </a:r>
            <a:endParaRPr lang="ko-KR" altLang="en-US" sz="1700" b="0" i="0" u="none" kern="1200" spc="-100" baseline="0" dirty="0">
              <a:solidFill>
                <a:srgbClr val="077DAD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344523" y="-2036826"/>
            <a:ext cx="11488523" cy="7180326"/>
          </a:xfrm>
          <a:prstGeom prst="rect">
            <a:avLst/>
          </a:prstGeom>
        </p:spPr>
      </p:pic>
      <p:sp>
        <p:nvSpPr>
          <p:cNvPr id="20" name="평행 사변형 19"/>
          <p:cNvSpPr/>
          <p:nvPr/>
        </p:nvSpPr>
        <p:spPr>
          <a:xfrm>
            <a:off x="-1115999" y="0"/>
            <a:ext cx="11664000" cy="5144400"/>
          </a:xfrm>
          <a:prstGeom prst="parallelogram">
            <a:avLst>
              <a:gd name="adj" fmla="val 25000"/>
            </a:avLst>
          </a:prstGeom>
          <a:solidFill>
            <a:schemeClr val="bg1">
              <a:alpha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b="1"/>
          </a:p>
        </p:txBody>
      </p:sp>
      <p:grpSp>
        <p:nvGrpSpPr>
          <p:cNvPr id="3" name="그룹 2"/>
          <p:cNvGrpSpPr/>
          <p:nvPr/>
        </p:nvGrpSpPr>
        <p:grpSpPr>
          <a:xfrm>
            <a:off x="6504168" y="1275606"/>
            <a:ext cx="2016252" cy="1584193"/>
            <a:chOff x="3563874" y="1776357"/>
            <a:chExt cx="2016252" cy="1584193"/>
          </a:xfrm>
        </p:grpSpPr>
        <p:sp>
          <p:nvSpPr>
            <p:cNvPr id="27" name="TextBox 26"/>
            <p:cNvSpPr txBox="1"/>
            <p:nvPr/>
          </p:nvSpPr>
          <p:spPr>
            <a:xfrm>
              <a:off x="3744776" y="2183734"/>
              <a:ext cx="1643282" cy="76944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400" b="1" dirty="0" smtClean="0">
                  <a:solidFill>
                    <a:srgbClr val="3495BB"/>
                  </a:solidFill>
                  <a:latin typeface="나눔명조"/>
                  <a:ea typeface="나눔명조"/>
                </a:rPr>
                <a:t>01</a:t>
              </a:r>
              <a:endParaRPr lang="ko-KR" altLang="en-US" sz="2400" b="1" dirty="0">
                <a:solidFill>
                  <a:srgbClr val="3495BB"/>
                </a:solidFill>
                <a:latin typeface="나눔명조"/>
                <a:ea typeface="나눔명조"/>
              </a:endParaRPr>
            </a:p>
            <a:p>
              <a:pPr algn="dist">
                <a:defRPr lang="ko-KR" altLang="en-US"/>
              </a:pPr>
              <a:r>
                <a:rPr lang="ko-KR" altLang="en-US" sz="2000" b="1" dirty="0" smtClean="0">
                  <a:solidFill>
                    <a:srgbClr val="3495BB"/>
                  </a:solidFill>
                  <a:latin typeface="나눔고딕 ExtraBold"/>
                  <a:ea typeface="나눔고딕 ExtraBold"/>
                </a:rPr>
                <a:t>-</a:t>
              </a:r>
              <a:r>
                <a:rPr lang="ko-KR" altLang="en-US" sz="2000" b="1" dirty="0" smtClean="0">
                  <a:solidFill>
                    <a:srgbClr val="3495BB"/>
                  </a:solidFill>
                  <a:latin typeface="나눔고딕 ExtraBold"/>
                  <a:ea typeface="나눔고딕 ExtraBold"/>
                </a:rPr>
                <a:t>크리켓</a:t>
              </a:r>
              <a:r>
                <a:rPr lang="en-US" altLang="ko-KR" sz="2000" b="1" dirty="0" smtClean="0">
                  <a:solidFill>
                    <a:srgbClr val="3495BB"/>
                  </a:solidFill>
                  <a:latin typeface="나눔고딕 ExtraBold"/>
                  <a:ea typeface="나눔고딕 ExtraBold"/>
                </a:rPr>
                <a:t>-</a:t>
              </a:r>
              <a:endParaRPr lang="ko-KR" altLang="en-US" sz="2000" b="1" dirty="0">
                <a:solidFill>
                  <a:srgbClr val="3495BB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63874" y="1776357"/>
              <a:ext cx="2016252" cy="1584193"/>
            </a:xfrm>
            <a:prstGeom prst="rect">
              <a:avLst/>
            </a:prstGeom>
            <a:noFill/>
            <a:ln w="38100" algn="ctr">
              <a:solidFill>
                <a:srgbClr val="077DAD">
                  <a:alpha val="8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>
                <a:latin typeface="나눔고딕 ExtraBold"/>
                <a:ea typeface="나눔고딕 ExtraBold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3435160" descr="EMB0000093c33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/>
          <a:stretch>
            <a:fillRect/>
          </a:stretch>
        </p:blipFill>
        <p:spPr bwMode="auto">
          <a:xfrm>
            <a:off x="251520" y="457200"/>
            <a:ext cx="5378450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95475" y="361824"/>
            <a:ext cx="864157" cy="643338"/>
            <a:chOff x="395475" y="683493"/>
            <a:chExt cx="720092" cy="643338"/>
          </a:xfrm>
        </p:grpSpPr>
        <p:sp>
          <p:nvSpPr>
            <p:cNvPr id="4" name="TextBox 3"/>
            <p:cNvSpPr txBox="1"/>
            <p:nvPr/>
          </p:nvSpPr>
          <p:spPr>
            <a:xfrm>
              <a:off x="395475" y="812102"/>
              <a:ext cx="720090" cy="50783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dist">
                <a:defRPr lang="ko-KR" altLang="en-US"/>
              </a:pP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크리켓</a:t>
              </a:r>
              <a:endParaRPr lang="en-US" altLang="ko-KR" sz="900" b="1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r>
                <a:rPr lang="en-US" altLang="ko-KR" sz="900" b="1" spc="-150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&lt;</a:t>
              </a:r>
              <a:r>
                <a:rPr lang="ko-KR" altLang="en-US" sz="900" b="1" spc="-150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기원과 전파</a:t>
              </a:r>
              <a:r>
                <a:rPr lang="en-US" altLang="ko-KR" sz="900" b="1" spc="-150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&gt;</a:t>
              </a:r>
              <a:endParaRPr lang="en-US" altLang="ko-KR" sz="900" b="1" spc="-150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endParaRPr lang="ko-KR" altLang="en-US" sz="900" b="1" dirty="0">
                <a:solidFill>
                  <a:srgbClr val="077DAD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5477" y="683493"/>
              <a:ext cx="720090" cy="643338"/>
            </a:xfrm>
            <a:prstGeom prst="rect">
              <a:avLst/>
            </a:prstGeom>
            <a:noFill/>
            <a:ln w="12700" algn="ctr">
              <a:solidFill>
                <a:srgbClr val="077DA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9" name="한쪽 모서리가 둥근 사각형 38"/>
          <p:cNvSpPr/>
          <p:nvPr/>
        </p:nvSpPr>
        <p:spPr>
          <a:xfrm>
            <a:off x="-396621" y="-380619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한쪽 모서리가 둥근 사각형 40"/>
          <p:cNvSpPr/>
          <p:nvPr/>
        </p:nvSpPr>
        <p:spPr>
          <a:xfrm>
            <a:off x="-396621" y="4948047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3039" y="1203598"/>
            <a:ext cx="6051169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 smtClean="0"/>
              <a:t>⦁ </a:t>
            </a:r>
            <a:r>
              <a:rPr lang="en-US" altLang="ko-KR" sz="1200" dirty="0" smtClean="0"/>
              <a:t>13</a:t>
            </a:r>
            <a:r>
              <a:rPr lang="ko-KR" altLang="en-US" sz="1200" dirty="0"/>
              <a:t>세기 영국에서 시작되어 영국의 식민지 정책과 함께 많은 나라에 </a:t>
            </a:r>
            <a:r>
              <a:rPr lang="ko-KR" altLang="en-US" sz="1200" dirty="0" smtClean="0"/>
              <a:t>전파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2859" y="2895786"/>
            <a:ext cx="6051350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/>
              <a:t>⦁ </a:t>
            </a:r>
            <a:r>
              <a:rPr lang="ko-KR" altLang="en-US" sz="1200" dirty="0" smtClean="0"/>
              <a:t>동아시아와 미국에 편중된 야구와 달리 남아시아와 유럽 등 다양한 나라에서 인기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98353" y="2049692"/>
            <a:ext cx="6045855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 smtClean="0"/>
              <a:t>⦁ 영국의 국기 또한 크리켓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571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95476" y="361824"/>
            <a:ext cx="864156" cy="643338"/>
            <a:chOff x="395476" y="683493"/>
            <a:chExt cx="720091" cy="643338"/>
          </a:xfrm>
        </p:grpSpPr>
        <p:sp>
          <p:nvSpPr>
            <p:cNvPr id="4" name="TextBox 3"/>
            <p:cNvSpPr txBox="1"/>
            <p:nvPr/>
          </p:nvSpPr>
          <p:spPr>
            <a:xfrm>
              <a:off x="395476" y="838042"/>
              <a:ext cx="720090" cy="369332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dist">
                <a:defRPr lang="ko-KR" altLang="en-US"/>
              </a:pP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크리켓</a:t>
              </a:r>
              <a:endParaRPr lang="en-US" altLang="ko-KR" sz="900" b="1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&lt;</a:t>
              </a: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특징</a:t>
              </a: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&gt;</a:t>
              </a:r>
              <a:endParaRPr lang="ko-KR" altLang="en-US" sz="900" b="1" dirty="0">
                <a:solidFill>
                  <a:srgbClr val="077DAD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5477" y="683493"/>
              <a:ext cx="720090" cy="643338"/>
            </a:xfrm>
            <a:prstGeom prst="rect">
              <a:avLst/>
            </a:prstGeom>
            <a:noFill/>
            <a:ln w="12700" algn="ctr">
              <a:solidFill>
                <a:srgbClr val="077DA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9" name="한쪽 모서리가 둥근 사각형 38"/>
          <p:cNvSpPr/>
          <p:nvPr/>
        </p:nvSpPr>
        <p:spPr>
          <a:xfrm>
            <a:off x="-396621" y="-380619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한쪽 모서리가 둥근 사각형 40"/>
          <p:cNvSpPr/>
          <p:nvPr/>
        </p:nvSpPr>
        <p:spPr>
          <a:xfrm>
            <a:off x="-396621" y="4948047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00046" y="1383618"/>
            <a:ext cx="5787907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 smtClean="0"/>
              <a:t>⦁ 부상이 입는 경우가 빈번하고 중상을 입을 위험이 크다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00048" y="2175706"/>
            <a:ext cx="5792132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defRPr lang="ko-KR" altLang="en-US"/>
            </a:pPr>
            <a:r>
              <a:rPr lang="ko-KR" altLang="en-US" sz="1200" dirty="0" smtClean="0"/>
              <a:t>⦁ </a:t>
            </a:r>
            <a:r>
              <a:rPr lang="ko-KR" altLang="en-US" sz="1200" dirty="0"/>
              <a:t>경기 </a:t>
            </a:r>
            <a:r>
              <a:rPr lang="ko-KR" altLang="en-US" sz="1200" dirty="0" smtClean="0"/>
              <a:t>시간이 </a:t>
            </a:r>
            <a:r>
              <a:rPr lang="ko-KR" altLang="en-US" sz="1200" dirty="0"/>
              <a:t>상당히 길다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00048" y="2967794"/>
            <a:ext cx="5813112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 smtClean="0"/>
              <a:t>⦁ 스포츠 시장이 굉장히 크다</a:t>
            </a:r>
            <a:endParaRPr lang="ko-KR" altLang="en-US" sz="12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87465" y="348674"/>
            <a:ext cx="8569011" cy="4300240"/>
            <a:chOff x="287465" y="348674"/>
            <a:chExt cx="8569011" cy="4300240"/>
          </a:xfrm>
        </p:grpSpPr>
        <p:pic>
          <p:nvPicPr>
            <p:cNvPr id="1025" name="_x43435080" descr="EMB0000093c33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465" y="348674"/>
              <a:ext cx="8569011" cy="383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388644" y="4187249"/>
              <a:ext cx="8312412" cy="461665"/>
            </a:xfrm>
            <a:prstGeom prst="rect">
              <a:avLst/>
            </a:prstGeom>
            <a:solidFill>
              <a:srgbClr val="077DAD">
                <a:alpha val="80000"/>
              </a:srgb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fontAlgn="base"/>
              <a:r>
                <a:rPr lang="ko-KR" altLang="en-US" sz="1200" dirty="0"/>
                <a:t>⦁ </a:t>
              </a:r>
              <a:r>
                <a:rPr lang="en-US" altLang="ko-KR" sz="1200" dirty="0"/>
                <a:t>2014</a:t>
              </a:r>
              <a:r>
                <a:rPr lang="ko-KR" altLang="en-US" sz="1200" dirty="0"/>
                <a:t>년 자료로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등은 </a:t>
              </a:r>
              <a:r>
                <a:rPr lang="en-US" altLang="ko-KR" sz="1200" dirty="0"/>
                <a:t>NBA</a:t>
              </a:r>
              <a:r>
                <a:rPr lang="ko-KR" altLang="en-US" sz="1200" dirty="0"/>
                <a:t>의 </a:t>
              </a:r>
              <a:r>
                <a:rPr lang="en-US" altLang="ko-KR" sz="1200" dirty="0"/>
                <a:t>450</a:t>
              </a:r>
              <a:r>
                <a:rPr lang="ko-KR" altLang="en-US" sz="1200" dirty="0" err="1"/>
                <a:t>만달러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(50</a:t>
              </a:r>
              <a:r>
                <a:rPr lang="ko-KR" altLang="en-US" sz="1200" dirty="0"/>
                <a:t>억</a:t>
              </a:r>
              <a:r>
                <a:rPr lang="en-US" altLang="ko-KR" sz="1200" dirty="0"/>
                <a:t>) </a:t>
              </a:r>
              <a:endParaRPr lang="en-US" altLang="ko-KR" sz="1200" dirty="0" smtClean="0"/>
            </a:p>
            <a:p>
              <a:pPr fontAlgn="base"/>
              <a:r>
                <a:rPr lang="en-US" altLang="ko-KR" sz="1200" dirty="0"/>
                <a:t> </a:t>
              </a:r>
              <a:r>
                <a:rPr lang="en-US" altLang="ko-KR" sz="1200" dirty="0" smtClean="0"/>
                <a:t>2</a:t>
              </a:r>
              <a:r>
                <a:rPr lang="ko-KR" altLang="en-US" sz="1200" dirty="0"/>
                <a:t>등이 크리켓으로 </a:t>
              </a:r>
              <a:r>
                <a:rPr lang="en-US" altLang="ko-KR" sz="1200" dirty="0"/>
                <a:t>420</a:t>
              </a:r>
              <a:r>
                <a:rPr lang="ko-KR" altLang="en-US" sz="1200" dirty="0"/>
                <a:t>만 달러</a:t>
              </a:r>
              <a:r>
                <a:rPr lang="en-US" altLang="ko-KR" sz="1200" dirty="0"/>
                <a:t>(47</a:t>
              </a:r>
              <a:r>
                <a:rPr lang="ko-KR" altLang="en-US" sz="1200" dirty="0"/>
                <a:t>억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으로 연봉만 봐도 시장이 상당히 크다는 것을 알 수 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95476" y="361824"/>
            <a:ext cx="864156" cy="643338"/>
            <a:chOff x="395476" y="683493"/>
            <a:chExt cx="720091" cy="643338"/>
          </a:xfrm>
        </p:grpSpPr>
        <p:sp>
          <p:nvSpPr>
            <p:cNvPr id="4" name="TextBox 3"/>
            <p:cNvSpPr txBox="1"/>
            <p:nvPr/>
          </p:nvSpPr>
          <p:spPr>
            <a:xfrm>
              <a:off x="395476" y="838042"/>
              <a:ext cx="720090" cy="369332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dist">
                <a:defRPr lang="ko-KR" altLang="en-US"/>
              </a:pP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크리켓</a:t>
              </a:r>
              <a:endParaRPr lang="en-US" altLang="ko-KR" sz="900" b="1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&lt;</a:t>
              </a: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용어 설명</a:t>
              </a: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&gt;</a:t>
              </a:r>
              <a:endParaRPr lang="ko-KR" altLang="en-US" sz="900" b="1" dirty="0">
                <a:solidFill>
                  <a:srgbClr val="077DAD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5477" y="683493"/>
              <a:ext cx="720090" cy="643338"/>
            </a:xfrm>
            <a:prstGeom prst="rect">
              <a:avLst/>
            </a:prstGeom>
            <a:noFill/>
            <a:ln w="12700" algn="ctr">
              <a:solidFill>
                <a:srgbClr val="077DA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9" name="한쪽 모서리가 둥근 사각형 38"/>
          <p:cNvSpPr/>
          <p:nvPr/>
        </p:nvSpPr>
        <p:spPr>
          <a:xfrm>
            <a:off x="-396621" y="-380619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한쪽 모서리가 둥근 사각형 40"/>
          <p:cNvSpPr/>
          <p:nvPr/>
        </p:nvSpPr>
        <p:spPr>
          <a:xfrm>
            <a:off x="-396621" y="4948047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3434040" descr="EMB0000093c33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45" y="195453"/>
            <a:ext cx="7085156" cy="475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699792" y="193207"/>
            <a:ext cx="3595314" cy="830997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/>
              <a:t>야구의 타자로 보호장구를 착용한 뒤 타격을 한다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아웃될</a:t>
            </a:r>
            <a:r>
              <a:rPr lang="ko-KR" altLang="en-US" sz="1200" dirty="0"/>
              <a:t> 경우 반대쪽 </a:t>
            </a:r>
            <a:r>
              <a:rPr lang="ko-KR" altLang="en-US" sz="1200" dirty="0" err="1"/>
              <a:t>위켓에</a:t>
            </a:r>
            <a:r>
              <a:rPr lang="ko-KR" altLang="en-US" sz="1200" dirty="0"/>
              <a:t> 있는 사람이 </a:t>
            </a:r>
            <a:r>
              <a:rPr lang="ko-KR" altLang="en-US" sz="1200" dirty="0" err="1"/>
              <a:t>배트맨이</a:t>
            </a:r>
            <a:r>
              <a:rPr lang="ko-KR" altLang="en-US" sz="1200" dirty="0"/>
              <a:t> 되며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부상시</a:t>
            </a:r>
            <a:r>
              <a:rPr lang="ko-KR" altLang="en-US" sz="1200" dirty="0"/>
              <a:t> 교체는 가능하지만 </a:t>
            </a:r>
            <a:r>
              <a:rPr lang="ko-KR" altLang="en-US" sz="1200" dirty="0" err="1"/>
              <a:t>배트맨을</a:t>
            </a:r>
            <a:r>
              <a:rPr lang="ko-KR" altLang="en-US" sz="1200" dirty="0"/>
              <a:t> 이어서 하는 것은 불가능 하다</a:t>
            </a:r>
            <a:r>
              <a:rPr lang="en-US" altLang="ko-KR" sz="1200" dirty="0"/>
              <a:t>. </a:t>
            </a:r>
            <a:endParaRPr lang="ko-KR" altLang="en-US" sz="1200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5476" y="1527634"/>
            <a:ext cx="3595314" cy="646331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defRPr lang="ko-KR" altLang="en-US"/>
            </a:pPr>
            <a:r>
              <a:rPr lang="ko-KR" altLang="en-US" sz="1200" dirty="0" smtClean="0"/>
              <a:t>야구의 투수와 같지만 달려오면서 공을 던지며 공을 팔을 높이 들어 올린 다음 스냅으로 던지게 되어있어서 더 빠르고 강력하게 던진다</a:t>
            </a:r>
            <a:r>
              <a:rPr lang="en-US" altLang="ko-KR" sz="1200" dirty="0" smtClean="0"/>
              <a:t>.</a:t>
            </a:r>
            <a:endParaRPr lang="ko-KR" altLang="en-US" sz="1200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14952" y="1210732"/>
            <a:ext cx="3765460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 err="1"/>
              <a:t>위켓</a:t>
            </a:r>
            <a:r>
              <a:rPr lang="ko-KR" altLang="en-US" sz="1200" dirty="0"/>
              <a:t> 뒤에서 </a:t>
            </a:r>
            <a:r>
              <a:rPr lang="ko-KR" altLang="en-US" sz="1200" dirty="0" err="1"/>
              <a:t>바이</a:t>
            </a:r>
            <a:r>
              <a:rPr lang="ko-KR" altLang="en-US" sz="1200" dirty="0"/>
              <a:t> 상황이 나오지 않도록 지키는 </a:t>
            </a:r>
            <a:r>
              <a:rPr lang="ko-KR" altLang="en-US" sz="1200" dirty="0" smtClean="0"/>
              <a:t>사람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990790" y="2171658"/>
            <a:ext cx="4865686" cy="830997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/>
              <a:t>야구의 </a:t>
            </a:r>
            <a:r>
              <a:rPr lang="ko-KR" altLang="en-US" sz="1200" dirty="0" err="1"/>
              <a:t>스트라이크존과</a:t>
            </a:r>
            <a:r>
              <a:rPr lang="ko-KR" altLang="en-US" sz="1200" dirty="0"/>
              <a:t> 같은 느낌으로 </a:t>
            </a:r>
            <a:r>
              <a:rPr lang="ko-KR" altLang="en-US" sz="1200" dirty="0" err="1"/>
              <a:t>볼러가</a:t>
            </a:r>
            <a:r>
              <a:rPr lang="ko-KR" altLang="en-US" sz="1200" dirty="0"/>
              <a:t> 공을 던져 맞춰야 되는 목표로 </a:t>
            </a:r>
            <a:r>
              <a:rPr lang="ko-KR" altLang="en-US" sz="1200" dirty="0" err="1"/>
              <a:t>배트맨의</a:t>
            </a:r>
            <a:r>
              <a:rPr lang="ko-KR" altLang="en-US" sz="1200" dirty="0"/>
              <a:t> 헛스윙과 관계없이 </a:t>
            </a:r>
            <a:r>
              <a:rPr lang="ko-KR" altLang="en-US" sz="1200" dirty="0" err="1"/>
              <a:t>위켓에</a:t>
            </a:r>
            <a:r>
              <a:rPr lang="ko-KR" altLang="en-US" sz="1200" dirty="0"/>
              <a:t> 맞았는지가 아웃여부를 판단 나란히 세워진 </a:t>
            </a:r>
            <a:r>
              <a:rPr lang="ko-KR" altLang="en-US" sz="1200" dirty="0" err="1"/>
              <a:t>위켓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 err="1"/>
              <a:t>개위에</a:t>
            </a:r>
            <a:r>
              <a:rPr lang="ko-KR" altLang="en-US" sz="1200" dirty="0"/>
              <a:t> 올려진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ko-KR" altLang="en-US" sz="1200" dirty="0" err="1"/>
              <a:t>스텀프는</a:t>
            </a:r>
            <a:r>
              <a:rPr lang="ko-KR" altLang="en-US" sz="1200" dirty="0"/>
              <a:t> 스쳤는지를 </a:t>
            </a:r>
            <a:r>
              <a:rPr lang="ko-KR" altLang="en-US" sz="1200" dirty="0" smtClean="0"/>
              <a:t>판단하기 위해 </a:t>
            </a:r>
            <a:r>
              <a:rPr lang="ko-KR" altLang="en-US" sz="1200" dirty="0"/>
              <a:t>존재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512" y="2283718"/>
            <a:ext cx="6012668" cy="646331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 err="1" smtClean="0"/>
              <a:t>노볼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반칙투구로 공격자 </a:t>
            </a:r>
            <a:r>
              <a:rPr lang="en-US" altLang="ko-KR" sz="1200" dirty="0"/>
              <a:t>1</a:t>
            </a:r>
            <a:r>
              <a:rPr lang="ko-KR" altLang="en-US" sz="1200" dirty="0"/>
              <a:t>득점이 되지만 투구 수에선 제외된다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ko-KR" altLang="en-US" sz="1200" dirty="0" err="1"/>
              <a:t>바이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공이 배트에도 맞지 않고 </a:t>
            </a:r>
            <a:r>
              <a:rPr lang="ko-KR" altLang="en-US" sz="1200" dirty="0" err="1"/>
              <a:t>위켓에도</a:t>
            </a:r>
            <a:r>
              <a:rPr lang="ko-KR" altLang="en-US" sz="1200" dirty="0"/>
              <a:t> 맞지 않고 지나간 경우 득점이 가능한 상황</a:t>
            </a:r>
          </a:p>
          <a:p>
            <a:pPr fontAlgn="base"/>
            <a:r>
              <a:rPr lang="ko-KR" altLang="en-US" sz="1200" dirty="0"/>
              <a:t>오버 </a:t>
            </a:r>
            <a:r>
              <a:rPr lang="en-US" altLang="ko-KR" sz="1200" dirty="0"/>
              <a:t>: 6</a:t>
            </a:r>
            <a:r>
              <a:rPr lang="ko-KR" altLang="en-US" sz="1200" dirty="0"/>
              <a:t>구의 투구를 </a:t>
            </a:r>
            <a:r>
              <a:rPr lang="en-US" altLang="ko-KR" sz="1200" dirty="0"/>
              <a:t>1</a:t>
            </a:r>
            <a:r>
              <a:rPr lang="ko-KR" altLang="en-US" sz="1200" dirty="0"/>
              <a:t>오버로 </a:t>
            </a:r>
            <a:r>
              <a:rPr lang="en-US" altLang="ko-KR" sz="1200" dirty="0"/>
              <a:t>1</a:t>
            </a:r>
            <a:r>
              <a:rPr lang="ko-KR" altLang="en-US" sz="1200" dirty="0"/>
              <a:t>오버 </a:t>
            </a:r>
            <a:r>
              <a:rPr lang="ko-KR" altLang="en-US" sz="1200" dirty="0" err="1"/>
              <a:t>완료시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볼러를</a:t>
            </a:r>
            <a:r>
              <a:rPr lang="ko-KR" altLang="en-US" sz="1200" dirty="0"/>
              <a:t> 바꿔야 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571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2" grpId="0" animBg="1"/>
      <p:bldP spid="32" grpId="1" animBg="1"/>
      <p:bldP spid="28" grpId="0" animBg="1"/>
      <p:bldP spid="28" grpId="1" animBg="1"/>
      <p:bldP spid="29" grpId="0" animBg="1"/>
      <p:bldP spid="29" grpId="1" animBg="1"/>
      <p:bldP spid="33" grpId="0" animBg="1"/>
      <p:bldP spid="3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95476" y="361824"/>
            <a:ext cx="864156" cy="643338"/>
            <a:chOff x="395476" y="683493"/>
            <a:chExt cx="720091" cy="643338"/>
          </a:xfrm>
        </p:grpSpPr>
        <p:sp>
          <p:nvSpPr>
            <p:cNvPr id="4" name="TextBox 3"/>
            <p:cNvSpPr txBox="1"/>
            <p:nvPr/>
          </p:nvSpPr>
          <p:spPr>
            <a:xfrm>
              <a:off x="395476" y="838042"/>
              <a:ext cx="720090" cy="369332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dist">
                <a:defRPr lang="ko-KR" altLang="en-US"/>
              </a:pP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크리켓</a:t>
              </a:r>
              <a:endParaRPr lang="en-US" altLang="ko-KR" sz="900" b="1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&lt;</a:t>
              </a:r>
              <a:r>
                <a:rPr lang="ko-KR" altLang="en-US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경기 진행</a:t>
              </a:r>
              <a:r>
                <a:rPr lang="en-US" altLang="ko-KR" sz="900" b="1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&gt;</a:t>
              </a:r>
              <a:endParaRPr lang="ko-KR" altLang="en-US" sz="900" b="1" dirty="0">
                <a:solidFill>
                  <a:srgbClr val="077DAD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5477" y="683493"/>
              <a:ext cx="720090" cy="643338"/>
            </a:xfrm>
            <a:prstGeom prst="rect">
              <a:avLst/>
            </a:prstGeom>
            <a:noFill/>
            <a:ln w="12700" algn="ctr">
              <a:solidFill>
                <a:srgbClr val="077DA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9" name="한쪽 모서리가 둥근 사각형 38"/>
          <p:cNvSpPr/>
          <p:nvPr/>
        </p:nvSpPr>
        <p:spPr>
          <a:xfrm>
            <a:off x="-396621" y="-380619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한쪽 모서리가 둥근 사각형 40"/>
          <p:cNvSpPr/>
          <p:nvPr/>
        </p:nvSpPr>
        <p:spPr>
          <a:xfrm>
            <a:off x="-396621" y="4948047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08256" y="1383618"/>
            <a:ext cx="8052176" cy="830997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/>
              <a:t>⦁ </a:t>
            </a:r>
            <a:r>
              <a:rPr lang="ko-KR" altLang="en-US" sz="1200" dirty="0" smtClean="0"/>
              <a:t>경기 진행</a:t>
            </a:r>
            <a:r>
              <a:rPr lang="ko-KR" altLang="en-US" sz="1200" dirty="0"/>
              <a:t> ⦁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경기는 야구와 비슷하게 </a:t>
            </a:r>
            <a:r>
              <a:rPr lang="ko-KR" altLang="en-US" sz="1200" dirty="0" err="1"/>
              <a:t>볼러는</a:t>
            </a:r>
            <a:r>
              <a:rPr lang="ko-KR" altLang="en-US" sz="1200" dirty="0"/>
              <a:t> 공을 던져서 </a:t>
            </a:r>
            <a:r>
              <a:rPr lang="ko-KR" altLang="en-US" sz="1200" dirty="0" err="1"/>
              <a:t>배트맨을</a:t>
            </a:r>
            <a:r>
              <a:rPr lang="ko-KR" altLang="en-US" sz="1200" dirty="0"/>
              <a:t> 아웃 시켜 점수 내는 것을 막는다</a:t>
            </a:r>
            <a:r>
              <a:rPr lang="en-US" altLang="ko-KR" sz="1200" dirty="0"/>
              <a:t>. </a:t>
            </a:r>
            <a:r>
              <a:rPr lang="ko-KR" altLang="en-US" sz="1200" dirty="0"/>
              <a:t>반대로 </a:t>
            </a:r>
            <a:r>
              <a:rPr lang="ko-KR" altLang="en-US" sz="1200" dirty="0" err="1"/>
              <a:t>배트맨을</a:t>
            </a:r>
            <a:r>
              <a:rPr lang="ko-KR" altLang="en-US" sz="1200" dirty="0"/>
              <a:t> 공을 쳐서 점수를 내는데 그라운드로 공이 갈 경우 최대 </a:t>
            </a:r>
            <a:r>
              <a:rPr lang="en-US" altLang="ko-KR" sz="1200" dirty="0"/>
              <a:t>3</a:t>
            </a:r>
            <a:r>
              <a:rPr lang="ko-KR" altLang="en-US" sz="1200" dirty="0"/>
              <a:t>점을 얻는다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공이 펜스까지 굴러갈 때까지 못 잡는다면 </a:t>
            </a:r>
            <a:r>
              <a:rPr lang="en-US" altLang="ko-KR" sz="1200" dirty="0"/>
              <a:t>4</a:t>
            </a:r>
            <a:r>
              <a:rPr lang="ko-KR" altLang="en-US" sz="1200" dirty="0"/>
              <a:t>점 펜스를 넘어가면 </a:t>
            </a:r>
            <a:r>
              <a:rPr lang="en-US" altLang="ko-KR" sz="1200" dirty="0"/>
              <a:t>6</a:t>
            </a:r>
            <a:r>
              <a:rPr lang="ko-KR" altLang="en-US" sz="1200" dirty="0"/>
              <a:t>점을 한번에 획득하게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734472" y="4335946"/>
            <a:ext cx="3725960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en-US" altLang="ko-KR" sz="1200" dirty="0"/>
              <a:t>https://www.youtube.com/watch?v=yPXAzgwwo0A</a:t>
            </a:r>
          </a:p>
        </p:txBody>
      </p:sp>
    </p:spTree>
    <p:extLst>
      <p:ext uri="{BB962C8B-B14F-4D97-AF65-F5344CB8AC3E}">
        <p14:creationId xmlns:p14="http://schemas.microsoft.com/office/powerpoint/2010/main" val="131571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344523" y="-2036826"/>
            <a:ext cx="11488523" cy="7180326"/>
          </a:xfrm>
          <a:prstGeom prst="rect">
            <a:avLst/>
          </a:prstGeom>
        </p:spPr>
      </p:pic>
      <p:sp>
        <p:nvSpPr>
          <p:cNvPr id="20" name="평행 사변형 19"/>
          <p:cNvSpPr/>
          <p:nvPr/>
        </p:nvSpPr>
        <p:spPr>
          <a:xfrm>
            <a:off x="-1265583" y="627534"/>
            <a:ext cx="11664000" cy="5144400"/>
          </a:xfrm>
          <a:prstGeom prst="parallelogram">
            <a:avLst>
              <a:gd name="adj" fmla="val 25000"/>
            </a:avLst>
          </a:prstGeom>
          <a:solidFill>
            <a:schemeClr val="bg1">
              <a:alpha val="7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b="1"/>
          </a:p>
        </p:txBody>
      </p:sp>
      <p:grpSp>
        <p:nvGrpSpPr>
          <p:cNvPr id="2" name="그룹 1"/>
          <p:cNvGrpSpPr/>
          <p:nvPr/>
        </p:nvGrpSpPr>
        <p:grpSpPr>
          <a:xfrm>
            <a:off x="6660232" y="2139702"/>
            <a:ext cx="2016252" cy="1584193"/>
            <a:chOff x="3563874" y="1776357"/>
            <a:chExt cx="2016252" cy="1584193"/>
          </a:xfrm>
        </p:grpSpPr>
        <p:sp>
          <p:nvSpPr>
            <p:cNvPr id="27" name="TextBox 26"/>
            <p:cNvSpPr txBox="1"/>
            <p:nvPr/>
          </p:nvSpPr>
          <p:spPr>
            <a:xfrm>
              <a:off x="3744776" y="2183734"/>
              <a:ext cx="1643282" cy="76944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2400" b="1" dirty="0" smtClean="0">
                  <a:solidFill>
                    <a:srgbClr val="3495BB"/>
                  </a:solidFill>
                  <a:latin typeface="나눔명조"/>
                  <a:ea typeface="나눔명조"/>
                </a:rPr>
                <a:t>0</a:t>
              </a:r>
              <a:r>
                <a:rPr lang="en-US" altLang="ko-KR" sz="2400" b="1" dirty="0" smtClean="0">
                  <a:solidFill>
                    <a:srgbClr val="3495BB"/>
                  </a:solidFill>
                  <a:latin typeface="나눔명조"/>
                  <a:ea typeface="나눔명조"/>
                </a:rPr>
                <a:t>2</a:t>
              </a:r>
              <a:endParaRPr lang="ko-KR" altLang="en-US" sz="2400" b="1" dirty="0">
                <a:solidFill>
                  <a:srgbClr val="3495BB"/>
                </a:solidFill>
                <a:latin typeface="나눔명조"/>
                <a:ea typeface="나눔명조"/>
              </a:endParaRPr>
            </a:p>
            <a:p>
              <a:pPr algn="dist">
                <a:defRPr lang="ko-KR" altLang="en-US"/>
              </a:pPr>
              <a:r>
                <a:rPr lang="ko-KR" altLang="en-US" sz="2000" b="1" dirty="0" smtClean="0">
                  <a:solidFill>
                    <a:srgbClr val="3495BB"/>
                  </a:solidFill>
                  <a:latin typeface="나눔고딕 ExtraBold"/>
                  <a:ea typeface="나눔고딕 ExtraBold"/>
                </a:rPr>
                <a:t>-</a:t>
              </a:r>
              <a:r>
                <a:rPr lang="ko-KR" altLang="en-US" sz="2000" b="1" dirty="0" err="1" smtClean="0">
                  <a:solidFill>
                    <a:srgbClr val="3495BB"/>
                  </a:solidFill>
                  <a:latin typeface="나눔고딕 ExtraBold"/>
                  <a:ea typeface="나눔고딕 ExtraBold"/>
                </a:rPr>
                <a:t>카바디</a:t>
              </a:r>
              <a:r>
                <a:rPr lang="en-US" altLang="ko-KR" sz="2000" b="1" dirty="0" smtClean="0">
                  <a:solidFill>
                    <a:srgbClr val="3495BB"/>
                  </a:solidFill>
                  <a:latin typeface="나눔고딕 ExtraBold"/>
                  <a:ea typeface="나눔고딕 ExtraBold"/>
                </a:rPr>
                <a:t>-</a:t>
              </a:r>
              <a:endParaRPr lang="ko-KR" altLang="en-US" sz="2000" b="1" dirty="0">
                <a:solidFill>
                  <a:srgbClr val="3495BB"/>
                </a:solidFill>
                <a:latin typeface="나눔고딕 ExtraBold"/>
                <a:ea typeface="나눔고딕 ExtraBold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63874" y="1776357"/>
              <a:ext cx="2016252" cy="1584193"/>
            </a:xfrm>
            <a:prstGeom prst="rect">
              <a:avLst/>
            </a:prstGeom>
            <a:noFill/>
            <a:ln w="38100" algn="ctr">
              <a:solidFill>
                <a:srgbClr val="077DAD">
                  <a:alpha val="8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>
                <a:latin typeface="나눔고딕 ExtraBold"/>
                <a:ea typeface="나눔고딕 ExtraBold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857426"/>
            <a:ext cx="6343022" cy="42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30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95475" y="361824"/>
            <a:ext cx="864157" cy="643338"/>
            <a:chOff x="395475" y="683493"/>
            <a:chExt cx="720092" cy="643338"/>
          </a:xfrm>
        </p:grpSpPr>
        <p:sp>
          <p:nvSpPr>
            <p:cNvPr id="4" name="TextBox 3"/>
            <p:cNvSpPr txBox="1"/>
            <p:nvPr/>
          </p:nvSpPr>
          <p:spPr>
            <a:xfrm>
              <a:off x="395475" y="812102"/>
              <a:ext cx="720090" cy="507831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dist">
                <a:defRPr lang="ko-KR" altLang="en-US"/>
              </a:pPr>
              <a:r>
                <a:rPr lang="ko-KR" altLang="en-US" sz="900" b="1" dirty="0" err="1" smtClean="0">
                  <a:solidFill>
                    <a:srgbClr val="077DAD"/>
                  </a:solidFill>
                  <a:latin typeface="나눔고딕"/>
                  <a:ea typeface="나눔고딕"/>
                </a:rPr>
                <a:t>카바디</a:t>
              </a:r>
              <a:endParaRPr lang="en-US" altLang="ko-KR" sz="900" b="1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r>
                <a:rPr lang="en-US" altLang="ko-KR" sz="900" b="1" spc="-150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&lt;</a:t>
              </a:r>
              <a:r>
                <a:rPr lang="ko-KR" altLang="en-US" sz="900" b="1" spc="-150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특</a:t>
              </a:r>
              <a:r>
                <a:rPr lang="ko-KR" altLang="en-US" sz="900" b="1" spc="-150" dirty="0">
                  <a:solidFill>
                    <a:srgbClr val="077DAD"/>
                  </a:solidFill>
                  <a:latin typeface="나눔고딕"/>
                  <a:ea typeface="나눔고딕"/>
                </a:rPr>
                <a:t>징</a:t>
              </a:r>
              <a:r>
                <a:rPr lang="en-US" altLang="ko-KR" sz="900" b="1" spc="-150" dirty="0" smtClean="0">
                  <a:solidFill>
                    <a:srgbClr val="077DAD"/>
                  </a:solidFill>
                  <a:latin typeface="나눔고딕"/>
                  <a:ea typeface="나눔고딕"/>
                </a:rPr>
                <a:t>&gt;</a:t>
              </a:r>
              <a:endParaRPr lang="en-US" altLang="ko-KR" sz="900" b="1" spc="-150" dirty="0" smtClean="0">
                <a:solidFill>
                  <a:srgbClr val="077DAD"/>
                </a:solidFill>
                <a:latin typeface="나눔고딕"/>
                <a:ea typeface="나눔고딕"/>
              </a:endParaRPr>
            </a:p>
            <a:p>
              <a:pPr algn="dist">
                <a:defRPr lang="ko-KR" altLang="en-US"/>
              </a:pPr>
              <a:endParaRPr lang="ko-KR" altLang="en-US" sz="900" b="1" dirty="0">
                <a:solidFill>
                  <a:srgbClr val="077DAD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5477" y="683493"/>
              <a:ext cx="720090" cy="643338"/>
            </a:xfrm>
            <a:prstGeom prst="rect">
              <a:avLst/>
            </a:prstGeom>
            <a:noFill/>
            <a:ln w="12700" algn="ctr">
              <a:solidFill>
                <a:srgbClr val="077DA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9" name="한쪽 모서리가 둥근 사각형 38"/>
          <p:cNvSpPr/>
          <p:nvPr/>
        </p:nvSpPr>
        <p:spPr>
          <a:xfrm>
            <a:off x="-396621" y="-380619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한쪽 모서리가 둥근 사각형 40"/>
          <p:cNvSpPr/>
          <p:nvPr/>
        </p:nvSpPr>
        <p:spPr>
          <a:xfrm>
            <a:off x="-396621" y="4948047"/>
            <a:ext cx="12169522" cy="576072"/>
          </a:xfrm>
          <a:prstGeom prst="round1Rect">
            <a:avLst>
              <a:gd name="adj" fmla="val 16667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3039" y="1203598"/>
            <a:ext cx="8321414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 smtClean="0"/>
              <a:t>⦁ </a:t>
            </a:r>
            <a:r>
              <a:rPr lang="ko-KR" altLang="en-US" sz="1200" dirty="0"/>
              <a:t>인도 지방에서 가장 인기 있는 </a:t>
            </a:r>
            <a:r>
              <a:rPr lang="ko-KR" altLang="en-US" sz="1200" dirty="0" smtClean="0"/>
              <a:t>스포츠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92858" y="2895786"/>
            <a:ext cx="8321663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/>
              <a:t>⦁ </a:t>
            </a:r>
            <a:r>
              <a:rPr lang="ko-KR" altLang="en-US" sz="1200" dirty="0"/>
              <a:t>경기는 공격자</a:t>
            </a:r>
            <a:r>
              <a:rPr lang="en-US" altLang="ko-KR" sz="1200" dirty="0"/>
              <a:t>(</a:t>
            </a:r>
            <a:r>
              <a:rPr lang="ko-KR" altLang="en-US" sz="1200" dirty="0"/>
              <a:t>침입자</a:t>
            </a:r>
            <a:r>
              <a:rPr lang="en-US" altLang="ko-KR" sz="1200" dirty="0"/>
              <a:t>)</a:t>
            </a:r>
            <a:r>
              <a:rPr lang="ko-KR" altLang="en-US" sz="1200" dirty="0"/>
              <a:t>를 정한 후 공격자가 상대 진영으로 들어가 상대를 터치하여 </a:t>
            </a:r>
            <a:r>
              <a:rPr lang="ko-KR" altLang="en-US" sz="1200" dirty="0" err="1"/>
              <a:t>한명씩</a:t>
            </a:r>
            <a:r>
              <a:rPr lang="ko-KR" altLang="en-US" sz="1200" dirty="0"/>
              <a:t> 제거하며 점수를 </a:t>
            </a:r>
            <a:r>
              <a:rPr lang="ko-KR" altLang="en-US" sz="1200" dirty="0" err="1"/>
              <a:t>얻게된다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98354" y="2049692"/>
            <a:ext cx="8314106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 smtClean="0"/>
              <a:t>⦁ </a:t>
            </a:r>
            <a:r>
              <a:rPr lang="ko-KR" altLang="en-US" sz="1200" dirty="0"/>
              <a:t>한 팀이 </a:t>
            </a:r>
            <a:r>
              <a:rPr lang="en-US" altLang="ko-KR" sz="1200" dirty="0"/>
              <a:t>7</a:t>
            </a:r>
            <a:r>
              <a:rPr lang="ko-KR" altLang="en-US" sz="1200" dirty="0"/>
              <a:t>명으로 구성되어 남자기준 </a:t>
            </a:r>
            <a:r>
              <a:rPr lang="ko-KR" altLang="en-US" sz="1200" dirty="0" err="1"/>
              <a:t>전후반</a:t>
            </a:r>
            <a:r>
              <a:rPr lang="ko-KR" altLang="en-US" sz="1200" dirty="0"/>
              <a:t> 각</a:t>
            </a:r>
            <a:r>
              <a:rPr lang="en-US" altLang="ko-KR" sz="1200" dirty="0"/>
              <a:t>20</a:t>
            </a:r>
            <a:r>
              <a:rPr lang="ko-KR" altLang="en-US" sz="1200" dirty="0"/>
              <a:t>분씩 </a:t>
            </a:r>
            <a:r>
              <a:rPr lang="en-US" altLang="ko-KR" sz="1200" dirty="0"/>
              <a:t>40</a:t>
            </a:r>
            <a:r>
              <a:rPr lang="ko-KR" altLang="en-US" sz="1200" dirty="0" err="1"/>
              <a:t>분동안</a:t>
            </a:r>
            <a:r>
              <a:rPr lang="ko-KR" altLang="en-US" sz="1200" dirty="0"/>
              <a:t> 경기가 진행된다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10382" y="3651870"/>
            <a:ext cx="8321663" cy="276999"/>
          </a:xfrm>
          <a:prstGeom prst="rect">
            <a:avLst/>
          </a:prstGeom>
          <a:solidFill>
            <a:srgbClr val="077DAD">
              <a:alpha val="80000"/>
            </a:srgbClr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fontAlgn="base"/>
            <a:r>
              <a:rPr lang="ko-KR" altLang="en-US" sz="1200" dirty="0"/>
              <a:t>⦁ </a:t>
            </a:r>
            <a:r>
              <a:rPr lang="ko-KR" altLang="en-US" sz="1200" dirty="0"/>
              <a:t>이때 공격자는 </a:t>
            </a:r>
            <a:r>
              <a:rPr lang="ko-KR" altLang="en-US" sz="1200" dirty="0" smtClean="0"/>
              <a:t>입으로 </a:t>
            </a:r>
            <a:r>
              <a:rPr lang="ko-KR" altLang="en-US" sz="1200" dirty="0" err="1"/>
              <a:t>카바디를</a:t>
            </a:r>
            <a:r>
              <a:rPr lang="ko-KR" altLang="en-US" sz="1200" dirty="0"/>
              <a:t> 계속 </a:t>
            </a:r>
            <a:r>
              <a:rPr lang="ko-KR" altLang="en-US" sz="1200" dirty="0" err="1"/>
              <a:t>외쳐야한다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카바디를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의도적으로 늦게 외칠 경우 파울이 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700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657</Words>
  <Application>Microsoft Office PowerPoint</Application>
  <PresentationFormat>화면 슬라이드 쇼(16:9)</PresentationFormat>
  <Paragraphs>88</Paragraphs>
  <Slides>14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미래</dc:creator>
  <cp:lastModifiedBy>user</cp:lastModifiedBy>
  <cp:revision>110</cp:revision>
  <dcterms:created xsi:type="dcterms:W3CDTF">2015-11-08T11:49:12Z</dcterms:created>
  <dcterms:modified xsi:type="dcterms:W3CDTF">2015-12-20T13:49:48Z</dcterms:modified>
</cp:coreProperties>
</file>